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83" r:id="rId10"/>
    <p:sldId id="265" r:id="rId11"/>
    <p:sldId id="264" r:id="rId12"/>
    <p:sldId id="266" r:id="rId13"/>
    <p:sldId id="268" r:id="rId14"/>
    <p:sldId id="269" r:id="rId15"/>
    <p:sldId id="271" r:id="rId16"/>
    <p:sldId id="267" r:id="rId17"/>
    <p:sldId id="270" r:id="rId18"/>
    <p:sldId id="272" r:id="rId19"/>
    <p:sldId id="273" r:id="rId20"/>
    <p:sldId id="274" r:id="rId21"/>
    <p:sldId id="275" r:id="rId22"/>
    <p:sldId id="276" r:id="rId23"/>
    <p:sldId id="277" r:id="rId24"/>
    <p:sldId id="278" r:id="rId25"/>
    <p:sldId id="281" r:id="rId26"/>
    <p:sldId id="279" r:id="rId27"/>
    <p:sldId id="280"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p:scale>
          <a:sx n="75" d="100"/>
          <a:sy n="75" d="100"/>
        </p:scale>
        <p:origin x="6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4/22/2019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4/22/2019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4/22/2019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4/22/2019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4/22/2019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ShakeelRaja/Structured-Augmented-LST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hyperlink" Target="https://soundcloud.com/machinelearningmusic/lstm-blues-improvisation-composition-4-by-doug-eck" TargetMode="External"/><Relationship Id="rId2" Type="http://schemas.openxmlformats.org/officeDocument/2006/relationships/hyperlink" Target="https://soundcloud.com/machinelearningmusic/after-bach-by-michael-c-mozer" TargetMode="External"/><Relationship Id="rId1" Type="http://schemas.openxmlformats.org/officeDocument/2006/relationships/slideLayout" Target="../slideLayouts/slideLayout2.xml"/><Relationship Id="rId5" Type="http://schemas.openxmlformats.org/officeDocument/2006/relationships/hyperlink" Target="https://soundcloud.com/machinelearningmusic/performance-rnn-by-magenta" TargetMode="External"/><Relationship Id="rId4" Type="http://schemas.openxmlformats.org/officeDocument/2006/relationships/hyperlink" Target="https://soundcloud.com/bachbo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hispersondoesnotexist.com/" TargetMode="External"/><Relationship Id="rId1" Type="http://schemas.openxmlformats.org/officeDocument/2006/relationships/slideLayout" Target="../slideLayouts/slideLayout2.xml"/><Relationship Id="rId4" Type="http://schemas.openxmlformats.org/officeDocument/2006/relationships/hyperlink" Target="https://syncedreview.com/2019/02/09/nvidia-open-sources-hyper-realistic-face-generator-stylega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eb.stanford.edu/~zollhoef/papers/CVPR2016_Face2Face/paper.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openai.com/blog/better-language-model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E42D-A947-4E97-9151-AA73C78D1C2D}"/>
              </a:ext>
            </a:extLst>
          </p:cNvPr>
          <p:cNvSpPr>
            <a:spLocks noGrp="1"/>
          </p:cNvSpPr>
          <p:nvPr>
            <p:ph type="ctrTitle"/>
          </p:nvPr>
        </p:nvSpPr>
        <p:spPr>
          <a:xfrm>
            <a:off x="1915126" y="2379887"/>
            <a:ext cx="8361229" cy="2098226"/>
          </a:xfrm>
        </p:spPr>
        <p:txBody>
          <a:bodyPr/>
          <a:lstStyle/>
          <a:p>
            <a:r>
              <a:rPr lang="en-GB" sz="4400" b="1" dirty="0"/>
              <a:t>Struct-LSTM</a:t>
            </a:r>
            <a:br>
              <a:rPr lang="en-GB" sz="4400" b="1" dirty="0"/>
            </a:br>
            <a:br>
              <a:rPr lang="en-GB" sz="4400" dirty="0"/>
            </a:br>
            <a:r>
              <a:rPr lang="en-GB" sz="4000" dirty="0"/>
              <a:t>Structure Augmented Long Short-Term Memory Networks   For Music Generation </a:t>
            </a:r>
            <a:endParaRPr lang="en-GB" sz="4400" dirty="0"/>
          </a:p>
        </p:txBody>
      </p:sp>
      <p:sp>
        <p:nvSpPr>
          <p:cNvPr id="3" name="Subtitle 2">
            <a:extLst>
              <a:ext uri="{FF2B5EF4-FFF2-40B4-BE49-F238E27FC236}">
                <a16:creationId xmlns:a16="http://schemas.microsoft.com/office/drawing/2014/main" id="{532A60F8-0567-45E0-8DDB-13C377CAA9CD}"/>
              </a:ext>
            </a:extLst>
          </p:cNvPr>
          <p:cNvSpPr>
            <a:spLocks noGrp="1"/>
          </p:cNvSpPr>
          <p:nvPr>
            <p:ph type="subTitle" idx="1"/>
          </p:nvPr>
        </p:nvSpPr>
        <p:spPr>
          <a:xfrm>
            <a:off x="2470251" y="4621298"/>
            <a:ext cx="7250978" cy="1086237"/>
          </a:xfrm>
        </p:spPr>
        <p:txBody>
          <a:bodyPr>
            <a:normAutofit fontScale="92500"/>
          </a:bodyPr>
          <a:lstStyle/>
          <a:p>
            <a:r>
              <a:rPr lang="en-GB" dirty="0"/>
              <a:t>Shakeel Raja</a:t>
            </a:r>
          </a:p>
          <a:p>
            <a:r>
              <a:rPr lang="en-GB" dirty="0">
                <a:hlinkClick r:id="rId2"/>
              </a:rPr>
              <a:t>https://github.com/ShakeelRaja/Structured-Augmented-LSTM</a:t>
            </a:r>
            <a:endParaRPr lang="en-GB" dirty="0"/>
          </a:p>
        </p:txBody>
      </p:sp>
    </p:spTree>
    <p:extLst>
      <p:ext uri="{BB962C8B-B14F-4D97-AF65-F5344CB8AC3E}">
        <p14:creationId xmlns:p14="http://schemas.microsoft.com/office/powerpoint/2010/main" val="3834708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6E6E-8810-451B-B217-D2691B69C7B4}"/>
              </a:ext>
            </a:extLst>
          </p:cNvPr>
          <p:cNvSpPr>
            <a:spLocks noGrp="1"/>
          </p:cNvSpPr>
          <p:nvPr>
            <p:ph type="title"/>
          </p:nvPr>
        </p:nvSpPr>
        <p:spPr>
          <a:xfrm>
            <a:off x="1371600" y="685800"/>
            <a:ext cx="9601200" cy="893618"/>
          </a:xfrm>
        </p:spPr>
        <p:txBody>
          <a:bodyPr>
            <a:normAutofit/>
          </a:bodyPr>
          <a:lstStyle/>
          <a:p>
            <a:r>
              <a:rPr lang="en-GB" sz="4000" b="1" dirty="0"/>
              <a:t>FFNNs vs RNNs vs LSTMs</a:t>
            </a:r>
          </a:p>
        </p:txBody>
      </p:sp>
      <p:pic>
        <p:nvPicPr>
          <p:cNvPr id="2054" name="Picture 6" descr="Image result for rnn vs lstm">
            <a:extLst>
              <a:ext uri="{FF2B5EF4-FFF2-40B4-BE49-F238E27FC236}">
                <a16:creationId xmlns:a16="http://schemas.microsoft.com/office/drawing/2014/main" id="{8ED42639-B48C-4D07-AFA1-18C81A4F1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497" y="1706034"/>
            <a:ext cx="6094169" cy="16013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rnn vs lstm">
            <a:extLst>
              <a:ext uri="{FF2B5EF4-FFF2-40B4-BE49-F238E27FC236}">
                <a16:creationId xmlns:a16="http://schemas.microsoft.com/office/drawing/2014/main" id="{C5E08607-9CE3-4A23-9F2D-B30E2E7D2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996" y="3550660"/>
            <a:ext cx="5976070" cy="184573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feedforward network">
            <a:extLst>
              <a:ext uri="{FF2B5EF4-FFF2-40B4-BE49-F238E27FC236}">
                <a16:creationId xmlns:a16="http://schemas.microsoft.com/office/drawing/2014/main" id="{E982A502-514D-445D-909B-AD9765BA3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706034"/>
            <a:ext cx="3619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966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A7D22-317B-4EA2-92BE-613DE6DCD02B}"/>
              </a:ext>
            </a:extLst>
          </p:cNvPr>
          <p:cNvSpPr>
            <a:spLocks noGrp="1"/>
          </p:cNvSpPr>
          <p:nvPr>
            <p:ph type="title"/>
          </p:nvPr>
        </p:nvSpPr>
        <p:spPr>
          <a:xfrm>
            <a:off x="1371600" y="685800"/>
            <a:ext cx="9601200" cy="939800"/>
          </a:xfrm>
        </p:spPr>
        <p:txBody>
          <a:bodyPr>
            <a:noAutofit/>
          </a:bodyPr>
          <a:lstStyle/>
          <a:p>
            <a:r>
              <a:rPr lang="en-GB" sz="3600" b="1" dirty="0"/>
              <a:t>Examples: Deep networks for music generation</a:t>
            </a:r>
          </a:p>
        </p:txBody>
      </p:sp>
      <p:sp>
        <p:nvSpPr>
          <p:cNvPr id="3" name="Content Placeholder 2">
            <a:extLst>
              <a:ext uri="{FF2B5EF4-FFF2-40B4-BE49-F238E27FC236}">
                <a16:creationId xmlns:a16="http://schemas.microsoft.com/office/drawing/2014/main" id="{CEDA6FF3-6059-4FC2-A3D7-8853A4133836}"/>
              </a:ext>
            </a:extLst>
          </p:cNvPr>
          <p:cNvSpPr>
            <a:spLocks noGrp="1"/>
          </p:cNvSpPr>
          <p:nvPr>
            <p:ph idx="1"/>
          </p:nvPr>
        </p:nvSpPr>
        <p:spPr>
          <a:xfrm>
            <a:off x="1371600" y="1487055"/>
            <a:ext cx="9448800" cy="4922212"/>
          </a:xfrm>
        </p:spPr>
        <p:txBody>
          <a:bodyPr>
            <a:normAutofit/>
          </a:bodyPr>
          <a:lstStyle/>
          <a:p>
            <a:r>
              <a:rPr lang="en-GB" dirty="0" err="1"/>
              <a:t>Mozer’s</a:t>
            </a:r>
            <a:r>
              <a:rPr lang="en-GB" dirty="0"/>
              <a:t> RNN (1994)</a:t>
            </a:r>
          </a:p>
          <a:p>
            <a:pPr lvl="1"/>
            <a:r>
              <a:rPr lang="en-GB" dirty="0">
                <a:hlinkClick r:id="rId2"/>
              </a:rPr>
              <a:t>https://soundcloud.com/machinelearningmusic/after-bach-by-michael-c-mozer</a:t>
            </a:r>
            <a:endParaRPr lang="en-GB" dirty="0"/>
          </a:p>
          <a:p>
            <a:r>
              <a:rPr lang="en-GB" dirty="0"/>
              <a:t>Doug Eck (2002) – First Use of LSTM </a:t>
            </a:r>
          </a:p>
          <a:p>
            <a:pPr lvl="1"/>
            <a:r>
              <a:rPr lang="en-GB" dirty="0">
                <a:hlinkClick r:id="rId3"/>
              </a:rPr>
              <a:t>https://soundcloud.com/machinelearningmusic/lstm-blues-improvisation-composition-4-by-doug-eck</a:t>
            </a:r>
            <a:endParaRPr lang="en-GB" dirty="0"/>
          </a:p>
          <a:p>
            <a:r>
              <a:rPr lang="en-GB" dirty="0" err="1"/>
              <a:t>BachBot</a:t>
            </a:r>
            <a:r>
              <a:rPr lang="en-GB" dirty="0"/>
              <a:t> (2016) – LSTMs for adding harmonization</a:t>
            </a:r>
          </a:p>
          <a:p>
            <a:pPr lvl="1"/>
            <a:r>
              <a:rPr lang="en-GB" dirty="0">
                <a:hlinkClick r:id="rId4"/>
              </a:rPr>
              <a:t>https://soundcloud.com/bachbot</a:t>
            </a:r>
            <a:endParaRPr lang="en-GB" dirty="0"/>
          </a:p>
          <a:p>
            <a:r>
              <a:rPr lang="en-GB" dirty="0"/>
              <a:t>Google Magenta (2016) – Performance LSTMs with event timing and dynamics control</a:t>
            </a:r>
          </a:p>
          <a:p>
            <a:pPr lvl="1"/>
            <a:r>
              <a:rPr lang="en-GB" dirty="0">
                <a:hlinkClick r:id="rId5"/>
              </a:rPr>
              <a:t>https://soundcloud.com/machinelearningmusic/performance-rnn-by-magenta</a:t>
            </a:r>
            <a:endParaRPr lang="en-GB" dirty="0"/>
          </a:p>
        </p:txBody>
      </p:sp>
    </p:spTree>
    <p:extLst>
      <p:ext uri="{BB962C8B-B14F-4D97-AF65-F5344CB8AC3E}">
        <p14:creationId xmlns:p14="http://schemas.microsoft.com/office/powerpoint/2010/main" val="380778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CF04-88AC-4CB7-ADA8-53E654D2E90E}"/>
              </a:ext>
            </a:extLst>
          </p:cNvPr>
          <p:cNvSpPr>
            <a:spLocks noGrp="1"/>
          </p:cNvSpPr>
          <p:nvPr>
            <p:ph type="title"/>
          </p:nvPr>
        </p:nvSpPr>
        <p:spPr>
          <a:xfrm>
            <a:off x="1371600" y="372534"/>
            <a:ext cx="9601200" cy="708891"/>
          </a:xfrm>
        </p:spPr>
        <p:txBody>
          <a:bodyPr>
            <a:normAutofit/>
          </a:bodyPr>
          <a:lstStyle/>
          <a:p>
            <a:r>
              <a:rPr lang="en-GB" sz="4000" b="1" dirty="0"/>
              <a:t>Music Language Modelling </a:t>
            </a:r>
          </a:p>
        </p:txBody>
      </p:sp>
      <p:sp>
        <p:nvSpPr>
          <p:cNvPr id="3" name="Content Placeholder 2">
            <a:extLst>
              <a:ext uri="{FF2B5EF4-FFF2-40B4-BE49-F238E27FC236}">
                <a16:creationId xmlns:a16="http://schemas.microsoft.com/office/drawing/2014/main" id="{F7676634-175E-4514-B7DB-4EF58C432CC0}"/>
              </a:ext>
            </a:extLst>
          </p:cNvPr>
          <p:cNvSpPr>
            <a:spLocks noGrp="1"/>
          </p:cNvSpPr>
          <p:nvPr>
            <p:ph idx="1"/>
          </p:nvPr>
        </p:nvSpPr>
        <p:spPr>
          <a:xfrm>
            <a:off x="1295400" y="1233824"/>
            <a:ext cx="9601200" cy="4950691"/>
          </a:xfrm>
        </p:spPr>
        <p:txBody>
          <a:bodyPr>
            <a:normAutofit/>
          </a:bodyPr>
          <a:lstStyle/>
          <a:p>
            <a:r>
              <a:rPr lang="en-GB" dirty="0"/>
              <a:t>The problem for predicting the probability of a musical event occurring can be titled as a “Sequence Learning Problem” i.e. learning temporal dependence between observations</a:t>
            </a:r>
          </a:p>
          <a:p>
            <a:r>
              <a:rPr lang="en-GB" dirty="0"/>
              <a:t>Music can be seen as a set of events with each event drawn from a vocabulary of finite elements (notes), very similar to a language syntax . </a:t>
            </a:r>
          </a:p>
          <a:p>
            <a:r>
              <a:rPr lang="en-GB" dirty="0"/>
              <a:t>Language Modelling, an NLP technique can be used to represent music in a computational framework.</a:t>
            </a:r>
          </a:p>
          <a:p>
            <a:endParaRPr lang="en-GB" dirty="0"/>
          </a:p>
          <a:p>
            <a:pPr marL="0" indent="0">
              <a:buNone/>
            </a:pPr>
            <a:endParaRPr lang="en-GB" dirty="0"/>
          </a:p>
          <a:p>
            <a:pPr marL="0" indent="0">
              <a:buNone/>
            </a:pPr>
            <a:endParaRPr lang="en-GB" dirty="0"/>
          </a:p>
          <a:p>
            <a:r>
              <a:rPr lang="en-GB" dirty="0"/>
              <a:t>This describes the likelihood of a musical event 𝒘𝒊 from a finite vocabulary </a:t>
            </a:r>
            <a:r>
              <a:rPr lang="en-GB" b="1" i="1" dirty="0"/>
              <a:t>m</a:t>
            </a:r>
            <a:r>
              <a:rPr lang="en-GB" dirty="0"/>
              <a:t>, given all previous events 𝒘𝟏,..,𝒘𝒊−𝟏 </a:t>
            </a:r>
          </a:p>
        </p:txBody>
      </p:sp>
      <p:pic>
        <p:nvPicPr>
          <p:cNvPr id="4" name="Picture 3">
            <a:extLst>
              <a:ext uri="{FF2B5EF4-FFF2-40B4-BE49-F238E27FC236}">
                <a16:creationId xmlns:a16="http://schemas.microsoft.com/office/drawing/2014/main" id="{EC482525-6753-4B6F-A507-4FB69C2FD831}"/>
              </a:ext>
            </a:extLst>
          </p:cNvPr>
          <p:cNvPicPr>
            <a:picLocks noChangeAspect="1"/>
          </p:cNvPicPr>
          <p:nvPr/>
        </p:nvPicPr>
        <p:blipFill>
          <a:blip r:embed="rId2"/>
          <a:stretch>
            <a:fillRect/>
          </a:stretch>
        </p:blipFill>
        <p:spPr>
          <a:xfrm>
            <a:off x="3971925" y="3828810"/>
            <a:ext cx="4400550" cy="942975"/>
          </a:xfrm>
          <a:prstGeom prst="rect">
            <a:avLst/>
          </a:prstGeom>
        </p:spPr>
      </p:pic>
    </p:spTree>
    <p:extLst>
      <p:ext uri="{BB962C8B-B14F-4D97-AF65-F5344CB8AC3E}">
        <p14:creationId xmlns:p14="http://schemas.microsoft.com/office/powerpoint/2010/main" val="1563279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A033-3047-4F6F-B893-D66426331864}"/>
              </a:ext>
            </a:extLst>
          </p:cNvPr>
          <p:cNvSpPr>
            <a:spLocks noGrp="1"/>
          </p:cNvSpPr>
          <p:nvPr>
            <p:ph type="title"/>
          </p:nvPr>
        </p:nvSpPr>
        <p:spPr>
          <a:xfrm>
            <a:off x="1371600" y="685800"/>
            <a:ext cx="9601200" cy="773545"/>
          </a:xfrm>
        </p:spPr>
        <p:txBody>
          <a:bodyPr/>
          <a:lstStyle/>
          <a:p>
            <a:r>
              <a:rPr lang="en-GB" dirty="0"/>
              <a:t>Nottingham Folk Music Dataset</a:t>
            </a:r>
          </a:p>
        </p:txBody>
      </p:sp>
      <p:sp>
        <p:nvSpPr>
          <p:cNvPr id="3" name="Content Placeholder 2">
            <a:extLst>
              <a:ext uri="{FF2B5EF4-FFF2-40B4-BE49-F238E27FC236}">
                <a16:creationId xmlns:a16="http://schemas.microsoft.com/office/drawing/2014/main" id="{F61BB81C-F5B4-4D3A-8B6E-17BF1FAC8C4C}"/>
              </a:ext>
            </a:extLst>
          </p:cNvPr>
          <p:cNvSpPr>
            <a:spLocks noGrp="1"/>
          </p:cNvSpPr>
          <p:nvPr>
            <p:ph idx="1"/>
          </p:nvPr>
        </p:nvSpPr>
        <p:spPr>
          <a:xfrm>
            <a:off x="1371600" y="1459345"/>
            <a:ext cx="9601200" cy="4408055"/>
          </a:xfrm>
        </p:spPr>
        <p:txBody>
          <a:bodyPr/>
          <a:lstStyle/>
          <a:p>
            <a:r>
              <a:rPr lang="en-GB" dirty="0"/>
              <a:t>MIDI Files in the dataset contain 3 tracks with track 0 containing song meta information, track 1 and track 2 with temporally relevant musical notes, i.e. melodies in track 1 correspond directly to harmony data in track 2.</a:t>
            </a:r>
          </a:p>
        </p:txBody>
      </p:sp>
      <p:pic>
        <p:nvPicPr>
          <p:cNvPr id="4" name="Picture 3">
            <a:extLst>
              <a:ext uri="{FF2B5EF4-FFF2-40B4-BE49-F238E27FC236}">
                <a16:creationId xmlns:a16="http://schemas.microsoft.com/office/drawing/2014/main" id="{BAFD842D-CF04-4F35-9C8D-8A62F24DBAC4}"/>
              </a:ext>
            </a:extLst>
          </p:cNvPr>
          <p:cNvPicPr>
            <a:picLocks noChangeAspect="1"/>
          </p:cNvPicPr>
          <p:nvPr/>
        </p:nvPicPr>
        <p:blipFill>
          <a:blip r:embed="rId2"/>
          <a:stretch>
            <a:fillRect/>
          </a:stretch>
        </p:blipFill>
        <p:spPr>
          <a:xfrm>
            <a:off x="1601500" y="2684566"/>
            <a:ext cx="4697702" cy="3182834"/>
          </a:xfrm>
          <a:prstGeom prst="rect">
            <a:avLst/>
          </a:prstGeom>
        </p:spPr>
      </p:pic>
      <p:pic>
        <p:nvPicPr>
          <p:cNvPr id="5" name="Picture 4">
            <a:extLst>
              <a:ext uri="{FF2B5EF4-FFF2-40B4-BE49-F238E27FC236}">
                <a16:creationId xmlns:a16="http://schemas.microsoft.com/office/drawing/2014/main" id="{4628333B-EDAF-425A-A5CD-345C6991C690}"/>
              </a:ext>
            </a:extLst>
          </p:cNvPr>
          <p:cNvPicPr>
            <a:picLocks noChangeAspect="1"/>
          </p:cNvPicPr>
          <p:nvPr/>
        </p:nvPicPr>
        <p:blipFill>
          <a:blip r:embed="rId3"/>
          <a:stretch>
            <a:fillRect/>
          </a:stretch>
        </p:blipFill>
        <p:spPr>
          <a:xfrm>
            <a:off x="6430241" y="2684567"/>
            <a:ext cx="4390159" cy="3199212"/>
          </a:xfrm>
          <a:prstGeom prst="rect">
            <a:avLst/>
          </a:prstGeom>
        </p:spPr>
      </p:pic>
    </p:spTree>
    <p:extLst>
      <p:ext uri="{BB962C8B-B14F-4D97-AF65-F5344CB8AC3E}">
        <p14:creationId xmlns:p14="http://schemas.microsoft.com/office/powerpoint/2010/main" val="1707987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C4B45-8C05-4550-AE64-2BFB7C9DAA46}"/>
              </a:ext>
            </a:extLst>
          </p:cNvPr>
          <p:cNvSpPr>
            <a:spLocks noGrp="1"/>
          </p:cNvSpPr>
          <p:nvPr>
            <p:ph type="title"/>
          </p:nvPr>
        </p:nvSpPr>
        <p:spPr>
          <a:xfrm>
            <a:off x="1371600" y="685800"/>
            <a:ext cx="9601200" cy="755073"/>
          </a:xfrm>
        </p:spPr>
        <p:txBody>
          <a:bodyPr/>
          <a:lstStyle/>
          <a:p>
            <a:r>
              <a:rPr lang="en-GB" dirty="0"/>
              <a:t>Data Parsing </a:t>
            </a:r>
          </a:p>
        </p:txBody>
      </p:sp>
      <p:pic>
        <p:nvPicPr>
          <p:cNvPr id="4" name="Content Placeholder 3">
            <a:extLst>
              <a:ext uri="{FF2B5EF4-FFF2-40B4-BE49-F238E27FC236}">
                <a16:creationId xmlns:a16="http://schemas.microsoft.com/office/drawing/2014/main" id="{D938783F-F4C6-4398-8DDB-E882EB661FFE}"/>
              </a:ext>
            </a:extLst>
          </p:cNvPr>
          <p:cNvPicPr>
            <a:picLocks noGrp="1" noChangeAspect="1"/>
          </p:cNvPicPr>
          <p:nvPr>
            <p:ph idx="1"/>
          </p:nvPr>
        </p:nvPicPr>
        <p:blipFill>
          <a:blip r:embed="rId2"/>
          <a:stretch>
            <a:fillRect/>
          </a:stretch>
        </p:blipFill>
        <p:spPr>
          <a:xfrm>
            <a:off x="6779683" y="865802"/>
            <a:ext cx="4286250" cy="3257550"/>
          </a:xfrm>
          <a:prstGeom prst="rect">
            <a:avLst/>
          </a:prstGeom>
        </p:spPr>
      </p:pic>
      <p:sp>
        <p:nvSpPr>
          <p:cNvPr id="5" name="Rectangle 4">
            <a:extLst>
              <a:ext uri="{FF2B5EF4-FFF2-40B4-BE49-F238E27FC236}">
                <a16:creationId xmlns:a16="http://schemas.microsoft.com/office/drawing/2014/main" id="{EBA2ABFE-1995-432F-B707-10384EDDC8A3}"/>
              </a:ext>
            </a:extLst>
          </p:cNvPr>
          <p:cNvSpPr/>
          <p:nvPr/>
        </p:nvSpPr>
        <p:spPr>
          <a:xfrm>
            <a:off x="1371600" y="1620875"/>
            <a:ext cx="5435600" cy="2031325"/>
          </a:xfrm>
          <a:prstGeom prst="rect">
            <a:avLst/>
          </a:prstGeom>
        </p:spPr>
        <p:txBody>
          <a:bodyPr wrap="square">
            <a:spAutoFit/>
          </a:bodyPr>
          <a:lstStyle/>
          <a:p>
            <a:r>
              <a:rPr lang="en-GB" dirty="0"/>
              <a:t>The code uses a time step of 1/16th of complete note </a:t>
            </a:r>
            <a:br>
              <a:rPr lang="en-GB" dirty="0"/>
            </a:br>
            <a:r>
              <a:rPr lang="en-GB" dirty="0"/>
              <a:t>length based on MIDI resolution (i.e. quarter of a quarter beat). </a:t>
            </a:r>
          </a:p>
          <a:p>
            <a:endParaRPr lang="en-GB" dirty="0"/>
          </a:p>
          <a:p>
            <a:r>
              <a:rPr lang="en-GB" b="1" dirty="0" err="1"/>
              <a:t>Numpy</a:t>
            </a:r>
            <a:r>
              <a:rPr lang="en-GB" dirty="0"/>
              <a:t> for parsing and storing meta information  </a:t>
            </a:r>
          </a:p>
          <a:p>
            <a:r>
              <a:rPr lang="en-GB" b="1" dirty="0"/>
              <a:t>Python-midi</a:t>
            </a:r>
            <a:r>
              <a:rPr lang="en-GB" dirty="0"/>
              <a:t> for parsing melodies </a:t>
            </a:r>
          </a:p>
          <a:p>
            <a:r>
              <a:rPr lang="en-GB" b="1" dirty="0"/>
              <a:t>Mingus </a:t>
            </a:r>
            <a:r>
              <a:rPr lang="en-GB" dirty="0"/>
              <a:t>for parsing harmonic content </a:t>
            </a:r>
            <a:endParaRPr lang="en-GB" b="1" dirty="0"/>
          </a:p>
        </p:txBody>
      </p:sp>
      <p:pic>
        <p:nvPicPr>
          <p:cNvPr id="6" name="Picture 5">
            <a:extLst>
              <a:ext uri="{FF2B5EF4-FFF2-40B4-BE49-F238E27FC236}">
                <a16:creationId xmlns:a16="http://schemas.microsoft.com/office/drawing/2014/main" id="{A4B9C80B-BB43-4803-ADFF-A02129818FE5}"/>
              </a:ext>
            </a:extLst>
          </p:cNvPr>
          <p:cNvPicPr>
            <a:picLocks noChangeAspect="1"/>
          </p:cNvPicPr>
          <p:nvPr/>
        </p:nvPicPr>
        <p:blipFill>
          <a:blip r:embed="rId3"/>
          <a:stretch>
            <a:fillRect/>
          </a:stretch>
        </p:blipFill>
        <p:spPr>
          <a:xfrm>
            <a:off x="1559983" y="4123352"/>
            <a:ext cx="9505950" cy="2419350"/>
          </a:xfrm>
          <a:prstGeom prst="rect">
            <a:avLst/>
          </a:prstGeom>
        </p:spPr>
      </p:pic>
    </p:spTree>
    <p:extLst>
      <p:ext uri="{BB962C8B-B14F-4D97-AF65-F5344CB8AC3E}">
        <p14:creationId xmlns:p14="http://schemas.microsoft.com/office/powerpoint/2010/main" val="4090646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65651E-EFB8-495E-9867-48F756C6A108}"/>
              </a:ext>
            </a:extLst>
          </p:cNvPr>
          <p:cNvPicPr>
            <a:picLocks noChangeAspect="1"/>
          </p:cNvPicPr>
          <p:nvPr/>
        </p:nvPicPr>
        <p:blipFill>
          <a:blip r:embed="rId2"/>
          <a:stretch>
            <a:fillRect/>
          </a:stretch>
        </p:blipFill>
        <p:spPr>
          <a:xfrm>
            <a:off x="3465326" y="0"/>
            <a:ext cx="5261348" cy="6858000"/>
          </a:xfrm>
          <a:prstGeom prst="rect">
            <a:avLst/>
          </a:prstGeom>
        </p:spPr>
      </p:pic>
    </p:spTree>
    <p:extLst>
      <p:ext uri="{BB962C8B-B14F-4D97-AF65-F5344CB8AC3E}">
        <p14:creationId xmlns:p14="http://schemas.microsoft.com/office/powerpoint/2010/main" val="295072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ED1C-A55D-434C-A73F-5056B5B01585}"/>
              </a:ext>
            </a:extLst>
          </p:cNvPr>
          <p:cNvSpPr>
            <a:spLocks noGrp="1"/>
          </p:cNvSpPr>
          <p:nvPr>
            <p:ph type="title"/>
          </p:nvPr>
        </p:nvSpPr>
        <p:spPr>
          <a:xfrm>
            <a:off x="1371600" y="685800"/>
            <a:ext cx="9601200" cy="644236"/>
          </a:xfrm>
        </p:spPr>
        <p:txBody>
          <a:bodyPr>
            <a:normAutofit/>
          </a:bodyPr>
          <a:lstStyle/>
          <a:p>
            <a:r>
              <a:rPr lang="en-GB" sz="4000" b="1" dirty="0"/>
              <a:t>Representation Input Sequences</a:t>
            </a:r>
          </a:p>
        </p:txBody>
      </p:sp>
      <p:sp>
        <p:nvSpPr>
          <p:cNvPr id="3" name="Content Placeholder 2">
            <a:extLst>
              <a:ext uri="{FF2B5EF4-FFF2-40B4-BE49-F238E27FC236}">
                <a16:creationId xmlns:a16="http://schemas.microsoft.com/office/drawing/2014/main" id="{66E98B84-42BD-41AE-84B2-30DC81547B0E}"/>
              </a:ext>
            </a:extLst>
          </p:cNvPr>
          <p:cNvSpPr>
            <a:spLocks noGrp="1"/>
          </p:cNvSpPr>
          <p:nvPr>
            <p:ph idx="1"/>
          </p:nvPr>
        </p:nvSpPr>
        <p:spPr>
          <a:xfrm>
            <a:off x="1371600" y="1330036"/>
            <a:ext cx="9601200" cy="4537364"/>
          </a:xfrm>
        </p:spPr>
        <p:txBody>
          <a:bodyPr/>
          <a:lstStyle/>
          <a:p>
            <a:r>
              <a:rPr lang="en-GB" dirty="0"/>
              <a:t>A piano roll representation for language modelling</a:t>
            </a:r>
          </a:p>
        </p:txBody>
      </p:sp>
      <p:pic>
        <p:nvPicPr>
          <p:cNvPr id="4" name="Picture 3">
            <a:extLst>
              <a:ext uri="{FF2B5EF4-FFF2-40B4-BE49-F238E27FC236}">
                <a16:creationId xmlns:a16="http://schemas.microsoft.com/office/drawing/2014/main" id="{F4845C1E-515A-44EA-8FD3-968EAEF39E6F}"/>
              </a:ext>
            </a:extLst>
          </p:cNvPr>
          <p:cNvPicPr>
            <a:picLocks noChangeAspect="1"/>
          </p:cNvPicPr>
          <p:nvPr/>
        </p:nvPicPr>
        <p:blipFill>
          <a:blip r:embed="rId2"/>
          <a:stretch>
            <a:fillRect/>
          </a:stretch>
        </p:blipFill>
        <p:spPr>
          <a:xfrm>
            <a:off x="1657350" y="1828800"/>
            <a:ext cx="9315450" cy="4038600"/>
          </a:xfrm>
          <a:prstGeom prst="rect">
            <a:avLst/>
          </a:prstGeom>
        </p:spPr>
      </p:pic>
    </p:spTree>
    <p:extLst>
      <p:ext uri="{BB962C8B-B14F-4D97-AF65-F5344CB8AC3E}">
        <p14:creationId xmlns:p14="http://schemas.microsoft.com/office/powerpoint/2010/main" val="1335361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3EE03-0AF5-461F-A146-728A38BB9994}"/>
              </a:ext>
            </a:extLst>
          </p:cNvPr>
          <p:cNvSpPr>
            <a:spLocks noGrp="1"/>
          </p:cNvSpPr>
          <p:nvPr>
            <p:ph type="title"/>
          </p:nvPr>
        </p:nvSpPr>
        <p:spPr>
          <a:xfrm>
            <a:off x="1371600" y="685800"/>
            <a:ext cx="9601200" cy="662709"/>
          </a:xfrm>
        </p:spPr>
        <p:txBody>
          <a:bodyPr>
            <a:normAutofit fontScale="90000"/>
          </a:bodyPr>
          <a:lstStyle/>
          <a:p>
            <a:r>
              <a:rPr lang="en-GB" b="1" dirty="0"/>
              <a:t>Melody Encoding </a:t>
            </a:r>
          </a:p>
        </p:txBody>
      </p:sp>
      <p:sp>
        <p:nvSpPr>
          <p:cNvPr id="3" name="Content Placeholder 2">
            <a:extLst>
              <a:ext uri="{FF2B5EF4-FFF2-40B4-BE49-F238E27FC236}">
                <a16:creationId xmlns:a16="http://schemas.microsoft.com/office/drawing/2014/main" id="{5DC2A7F0-2ECA-429C-9D33-203989E136F6}"/>
              </a:ext>
            </a:extLst>
          </p:cNvPr>
          <p:cNvSpPr>
            <a:spLocks noGrp="1"/>
          </p:cNvSpPr>
          <p:nvPr>
            <p:ph idx="1"/>
          </p:nvPr>
        </p:nvSpPr>
        <p:spPr>
          <a:xfrm>
            <a:off x="1371600" y="1477818"/>
            <a:ext cx="9601200" cy="4389582"/>
          </a:xfrm>
        </p:spPr>
        <p:txBody>
          <a:bodyPr/>
          <a:lstStyle/>
          <a:p>
            <a:r>
              <a:rPr lang="en-GB" dirty="0"/>
              <a:t>Using a 35 bit one hot vectors to represent the melodic content at a given timestep ( Assuming only one melody note is played at any given time step)</a:t>
            </a:r>
          </a:p>
        </p:txBody>
      </p:sp>
      <p:pic>
        <p:nvPicPr>
          <p:cNvPr id="4" name="Picture 3">
            <a:extLst>
              <a:ext uri="{FF2B5EF4-FFF2-40B4-BE49-F238E27FC236}">
                <a16:creationId xmlns:a16="http://schemas.microsoft.com/office/drawing/2014/main" id="{84A05AD0-8A48-47F4-BFA8-681D26EC285E}"/>
              </a:ext>
            </a:extLst>
          </p:cNvPr>
          <p:cNvPicPr>
            <a:picLocks noChangeAspect="1"/>
          </p:cNvPicPr>
          <p:nvPr/>
        </p:nvPicPr>
        <p:blipFill rotWithShape="1">
          <a:blip r:embed="rId2"/>
          <a:srcRect b="9717"/>
          <a:stretch/>
        </p:blipFill>
        <p:spPr>
          <a:xfrm>
            <a:off x="3805237" y="2337089"/>
            <a:ext cx="4581525" cy="2872220"/>
          </a:xfrm>
          <a:prstGeom prst="rect">
            <a:avLst/>
          </a:prstGeom>
        </p:spPr>
      </p:pic>
      <p:sp>
        <p:nvSpPr>
          <p:cNvPr id="5" name="Rectangle 4">
            <a:extLst>
              <a:ext uri="{FF2B5EF4-FFF2-40B4-BE49-F238E27FC236}">
                <a16:creationId xmlns:a16="http://schemas.microsoft.com/office/drawing/2014/main" id="{32F9DCBA-992C-49B1-9EA8-B03B9302A558}"/>
              </a:ext>
            </a:extLst>
          </p:cNvPr>
          <p:cNvSpPr/>
          <p:nvPr/>
        </p:nvSpPr>
        <p:spPr>
          <a:xfrm>
            <a:off x="3124200" y="5380182"/>
            <a:ext cx="6096000" cy="923330"/>
          </a:xfrm>
          <a:prstGeom prst="rect">
            <a:avLst/>
          </a:prstGeom>
        </p:spPr>
        <p:txBody>
          <a:bodyPr>
            <a:spAutoFit/>
          </a:bodyPr>
          <a:lstStyle/>
          <a:p>
            <a:r>
              <a:rPr lang="en-GB" dirty="0"/>
              <a:t> This simplified example described parsing of melody track with discretized values taken at 1/16th of a measure (1/4th of a quarter beat in 4/4 format). </a:t>
            </a:r>
          </a:p>
        </p:txBody>
      </p:sp>
    </p:spTree>
    <p:extLst>
      <p:ext uri="{BB962C8B-B14F-4D97-AF65-F5344CB8AC3E}">
        <p14:creationId xmlns:p14="http://schemas.microsoft.com/office/powerpoint/2010/main" val="223862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1341E-75EE-417C-93DB-8E1915B5AF68}"/>
              </a:ext>
            </a:extLst>
          </p:cNvPr>
          <p:cNvSpPr>
            <a:spLocks noGrp="1"/>
          </p:cNvSpPr>
          <p:nvPr>
            <p:ph type="title"/>
          </p:nvPr>
        </p:nvSpPr>
        <p:spPr>
          <a:xfrm>
            <a:off x="1371600" y="685800"/>
            <a:ext cx="9601200" cy="496455"/>
          </a:xfrm>
        </p:spPr>
        <p:txBody>
          <a:bodyPr>
            <a:normAutofit fontScale="90000"/>
          </a:bodyPr>
          <a:lstStyle/>
          <a:p>
            <a:r>
              <a:rPr lang="en-GB" sz="4000" b="1" dirty="0"/>
              <a:t>Harmony Encoding </a:t>
            </a:r>
          </a:p>
        </p:txBody>
      </p:sp>
      <p:sp>
        <p:nvSpPr>
          <p:cNvPr id="3" name="Content Placeholder 2">
            <a:extLst>
              <a:ext uri="{FF2B5EF4-FFF2-40B4-BE49-F238E27FC236}">
                <a16:creationId xmlns:a16="http://schemas.microsoft.com/office/drawing/2014/main" id="{44F88B77-0CEC-48F6-B543-8BB4AD181839}"/>
              </a:ext>
            </a:extLst>
          </p:cNvPr>
          <p:cNvSpPr>
            <a:spLocks noGrp="1"/>
          </p:cNvSpPr>
          <p:nvPr>
            <p:ph idx="1"/>
          </p:nvPr>
        </p:nvSpPr>
        <p:spPr>
          <a:xfrm>
            <a:off x="1371600" y="1330036"/>
            <a:ext cx="9601200" cy="4537364"/>
          </a:xfrm>
        </p:spPr>
        <p:txBody>
          <a:bodyPr/>
          <a:lstStyle/>
          <a:p>
            <a:r>
              <a:rPr lang="en-GB" dirty="0"/>
              <a:t>Python Mingus Library is used to identify each chord type. </a:t>
            </a:r>
          </a:p>
          <a:p>
            <a:r>
              <a:rPr lang="en-GB" dirty="0"/>
              <a:t>For simplicity, extended chords including 6th, 7th, 9th, 11th and diminished are converted into respective major and minor chord.</a:t>
            </a:r>
          </a:p>
          <a:p>
            <a:r>
              <a:rPr lang="en-GB" dirty="0"/>
              <a:t>A second one-hot vector is created for each timestep to represent harmony content.</a:t>
            </a:r>
          </a:p>
          <a:p>
            <a:endParaRPr lang="en-GB" dirty="0"/>
          </a:p>
        </p:txBody>
      </p:sp>
      <p:pic>
        <p:nvPicPr>
          <p:cNvPr id="4" name="Picture 3">
            <a:extLst>
              <a:ext uri="{FF2B5EF4-FFF2-40B4-BE49-F238E27FC236}">
                <a16:creationId xmlns:a16="http://schemas.microsoft.com/office/drawing/2014/main" id="{5B2F79CA-2AD3-4872-A7D0-6783447595F2}"/>
              </a:ext>
            </a:extLst>
          </p:cNvPr>
          <p:cNvPicPr>
            <a:picLocks noChangeAspect="1"/>
          </p:cNvPicPr>
          <p:nvPr/>
        </p:nvPicPr>
        <p:blipFill>
          <a:blip r:embed="rId2"/>
          <a:stretch>
            <a:fillRect/>
          </a:stretch>
        </p:blipFill>
        <p:spPr>
          <a:xfrm>
            <a:off x="1790700" y="2929659"/>
            <a:ext cx="9182100" cy="3371850"/>
          </a:xfrm>
          <a:prstGeom prst="rect">
            <a:avLst/>
          </a:prstGeom>
        </p:spPr>
      </p:pic>
    </p:spTree>
    <p:extLst>
      <p:ext uri="{BB962C8B-B14F-4D97-AF65-F5344CB8AC3E}">
        <p14:creationId xmlns:p14="http://schemas.microsoft.com/office/powerpoint/2010/main" val="590682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9F06C-9366-47DD-BB8F-3D13AD0A1EAA}"/>
              </a:ext>
            </a:extLst>
          </p:cNvPr>
          <p:cNvSpPr>
            <a:spLocks noGrp="1"/>
          </p:cNvSpPr>
          <p:nvPr>
            <p:ph type="title"/>
          </p:nvPr>
        </p:nvSpPr>
        <p:spPr>
          <a:xfrm>
            <a:off x="1371600" y="685800"/>
            <a:ext cx="9601200" cy="644236"/>
          </a:xfrm>
        </p:spPr>
        <p:txBody>
          <a:bodyPr>
            <a:normAutofit fontScale="90000"/>
          </a:bodyPr>
          <a:lstStyle/>
          <a:p>
            <a:r>
              <a:rPr lang="en-GB" dirty="0"/>
              <a:t>Input Encoding (Base Model)</a:t>
            </a:r>
          </a:p>
        </p:txBody>
      </p:sp>
      <p:sp>
        <p:nvSpPr>
          <p:cNvPr id="3" name="Content Placeholder 2">
            <a:extLst>
              <a:ext uri="{FF2B5EF4-FFF2-40B4-BE49-F238E27FC236}">
                <a16:creationId xmlns:a16="http://schemas.microsoft.com/office/drawing/2014/main" id="{0A7FB845-8924-4C53-AD0E-9890D549D105}"/>
              </a:ext>
            </a:extLst>
          </p:cNvPr>
          <p:cNvSpPr>
            <a:spLocks noGrp="1"/>
          </p:cNvSpPr>
          <p:nvPr>
            <p:ph idx="1"/>
          </p:nvPr>
        </p:nvSpPr>
        <p:spPr>
          <a:xfrm>
            <a:off x="1371600" y="1459345"/>
            <a:ext cx="9601200" cy="4408055"/>
          </a:xfrm>
        </p:spPr>
        <p:txBody>
          <a:bodyPr/>
          <a:lstStyle/>
          <a:p>
            <a:r>
              <a:rPr lang="en-GB" dirty="0"/>
              <a:t>The MIDI to piano roll mappings were created by appending melody and harmony one hot vectors on each time step and thus creating a final melody encoding.</a:t>
            </a:r>
          </a:p>
        </p:txBody>
      </p:sp>
      <p:pic>
        <p:nvPicPr>
          <p:cNvPr id="4" name="Picture 3">
            <a:extLst>
              <a:ext uri="{FF2B5EF4-FFF2-40B4-BE49-F238E27FC236}">
                <a16:creationId xmlns:a16="http://schemas.microsoft.com/office/drawing/2014/main" id="{0596B54D-1CA3-411F-960D-C08AA77D3063}"/>
              </a:ext>
            </a:extLst>
          </p:cNvPr>
          <p:cNvPicPr>
            <a:picLocks noChangeAspect="1"/>
          </p:cNvPicPr>
          <p:nvPr/>
        </p:nvPicPr>
        <p:blipFill>
          <a:blip r:embed="rId2"/>
          <a:stretch>
            <a:fillRect/>
          </a:stretch>
        </p:blipFill>
        <p:spPr>
          <a:xfrm>
            <a:off x="1979612" y="2159206"/>
            <a:ext cx="8232775" cy="4351131"/>
          </a:xfrm>
          <a:prstGeom prst="rect">
            <a:avLst/>
          </a:prstGeom>
        </p:spPr>
      </p:pic>
    </p:spTree>
    <p:extLst>
      <p:ext uri="{BB962C8B-B14F-4D97-AF65-F5344CB8AC3E}">
        <p14:creationId xmlns:p14="http://schemas.microsoft.com/office/powerpoint/2010/main" val="1533629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FDBF-E889-4693-B985-31348584863C}"/>
              </a:ext>
            </a:extLst>
          </p:cNvPr>
          <p:cNvSpPr>
            <a:spLocks noGrp="1"/>
          </p:cNvSpPr>
          <p:nvPr>
            <p:ph type="title"/>
          </p:nvPr>
        </p:nvSpPr>
        <p:spPr>
          <a:xfrm>
            <a:off x="1371600" y="685800"/>
            <a:ext cx="9601200" cy="962891"/>
          </a:xfrm>
        </p:spPr>
        <p:txBody>
          <a:bodyPr/>
          <a:lstStyle/>
          <a:p>
            <a:r>
              <a:rPr lang="en-GB" dirty="0"/>
              <a:t>Deep Learning and Generative Arts</a:t>
            </a:r>
          </a:p>
        </p:txBody>
      </p:sp>
      <p:sp>
        <p:nvSpPr>
          <p:cNvPr id="3" name="Content Placeholder 2">
            <a:extLst>
              <a:ext uri="{FF2B5EF4-FFF2-40B4-BE49-F238E27FC236}">
                <a16:creationId xmlns:a16="http://schemas.microsoft.com/office/drawing/2014/main" id="{E59BA1C9-CDDC-4390-B061-29BB64A1AA9F}"/>
              </a:ext>
            </a:extLst>
          </p:cNvPr>
          <p:cNvSpPr>
            <a:spLocks noGrp="1"/>
          </p:cNvSpPr>
          <p:nvPr>
            <p:ph idx="1"/>
          </p:nvPr>
        </p:nvSpPr>
        <p:spPr>
          <a:xfrm>
            <a:off x="1371600" y="1648691"/>
            <a:ext cx="9601200" cy="4218709"/>
          </a:xfrm>
        </p:spPr>
        <p:txBody>
          <a:bodyPr>
            <a:normAutofit/>
          </a:bodyPr>
          <a:lstStyle/>
          <a:p>
            <a:r>
              <a:rPr lang="en-GB" sz="2400" dirty="0"/>
              <a:t>Generative arts are seen as an intersection of art, creativity and technology to create autonomous system.</a:t>
            </a:r>
          </a:p>
          <a:p>
            <a:pPr marL="530352" lvl="1" indent="0">
              <a:buNone/>
            </a:pPr>
            <a:r>
              <a:rPr lang="en-GB" dirty="0"/>
              <a:t> A creative autonomous system is non-human and can independently determine features of an artwork that would otherwise require cognitive decisions made directly by the artist.</a:t>
            </a:r>
          </a:p>
          <a:p>
            <a:r>
              <a:rPr lang="en-GB" sz="2400" dirty="0"/>
              <a:t>Deep generative models have been successfully used for modelling languages, speech, images, video and music (unstructured data) in an attempt to understand and model human-like cognitive abilities towards these fields of arts. </a:t>
            </a:r>
          </a:p>
          <a:p>
            <a:r>
              <a:rPr lang="en-GB" sz="2400" dirty="0"/>
              <a:t>Deep Learning techniques have demonstrated encouraging results when applied to the domain of generative arts. </a:t>
            </a:r>
          </a:p>
          <a:p>
            <a:endParaRPr lang="en-GB" sz="2400" dirty="0"/>
          </a:p>
        </p:txBody>
      </p:sp>
    </p:spTree>
    <p:extLst>
      <p:ext uri="{BB962C8B-B14F-4D97-AF65-F5344CB8AC3E}">
        <p14:creationId xmlns:p14="http://schemas.microsoft.com/office/powerpoint/2010/main" val="4036167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4916-562B-4637-96B8-D5C2A49779CA}"/>
              </a:ext>
            </a:extLst>
          </p:cNvPr>
          <p:cNvSpPr>
            <a:spLocks noGrp="1"/>
          </p:cNvSpPr>
          <p:nvPr>
            <p:ph type="title"/>
          </p:nvPr>
        </p:nvSpPr>
        <p:spPr>
          <a:xfrm>
            <a:off x="1371600" y="685800"/>
            <a:ext cx="9601200" cy="542636"/>
          </a:xfrm>
        </p:spPr>
        <p:txBody>
          <a:bodyPr>
            <a:noAutofit/>
          </a:bodyPr>
          <a:lstStyle/>
          <a:p>
            <a:r>
              <a:rPr lang="en-GB" sz="3600" b="1" dirty="0"/>
              <a:t>Augmenting Engineered Features</a:t>
            </a:r>
          </a:p>
        </p:txBody>
      </p:sp>
      <p:sp>
        <p:nvSpPr>
          <p:cNvPr id="3" name="Content Placeholder 2">
            <a:extLst>
              <a:ext uri="{FF2B5EF4-FFF2-40B4-BE49-F238E27FC236}">
                <a16:creationId xmlns:a16="http://schemas.microsoft.com/office/drawing/2014/main" id="{F9B7DC66-135A-4AB5-95ED-CA379144FFA4}"/>
              </a:ext>
            </a:extLst>
          </p:cNvPr>
          <p:cNvSpPr>
            <a:spLocks noGrp="1"/>
          </p:cNvSpPr>
          <p:nvPr>
            <p:ph idx="1"/>
          </p:nvPr>
        </p:nvSpPr>
        <p:spPr>
          <a:xfrm>
            <a:off x="1371600" y="1339273"/>
            <a:ext cx="9601200" cy="5098472"/>
          </a:xfrm>
        </p:spPr>
        <p:txBody>
          <a:bodyPr>
            <a:normAutofit/>
          </a:bodyPr>
          <a:lstStyle/>
          <a:p>
            <a:r>
              <a:rPr lang="en-GB" dirty="0"/>
              <a:t>Structural information as extra input features is appended to input encoding created for baseline model. </a:t>
            </a:r>
          </a:p>
          <a:p>
            <a:r>
              <a:rPr lang="en-GB" b="1" dirty="0"/>
              <a:t>Song duration counter: </a:t>
            </a:r>
            <a:r>
              <a:rPr lang="en-GB" dirty="0"/>
              <a:t>The counter values were set to start with a value equal to number of total time steps in the sequence, and decrement with each step until the last time step, where counter value reaches zero. In other words, it “counts down” to the song conclusion. </a:t>
            </a:r>
          </a:p>
          <a:p>
            <a:pPr lvl="1"/>
            <a:r>
              <a:rPr lang="en-GB" dirty="0"/>
              <a:t>Motivation: intro and outro of western music normally consist of chorus and are generally very similar in terms of structure and notes played.</a:t>
            </a:r>
          </a:p>
          <a:p>
            <a:r>
              <a:rPr lang="en-GB" b="1" dirty="0"/>
              <a:t>Metrical Information (beat counter): </a:t>
            </a:r>
            <a:r>
              <a:rPr lang="en-GB" dirty="0"/>
              <a:t>Metrical information was augmented to the input encoding. This involved creating two one hot vectors, first to count each time step towards a quarter beat (4 time steps), and a second counter to count quarter beats up to whole bar (16 time steps or 4 quarter beats). </a:t>
            </a:r>
          </a:p>
          <a:p>
            <a:pPr lvl="1"/>
            <a:r>
              <a:rPr lang="en-GB" dirty="0"/>
              <a:t>Motivation: The song metre, associated with recurring patterns of note combinations in musical bars are known to have a strong impact on listener’s perception of the music being played.</a:t>
            </a:r>
          </a:p>
        </p:txBody>
      </p:sp>
    </p:spTree>
    <p:extLst>
      <p:ext uri="{BB962C8B-B14F-4D97-AF65-F5344CB8AC3E}">
        <p14:creationId xmlns:p14="http://schemas.microsoft.com/office/powerpoint/2010/main" val="4006820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90BFE3-5D6D-4D3A-AFAD-6E0737E5A91E}"/>
              </a:ext>
            </a:extLst>
          </p:cNvPr>
          <p:cNvPicPr>
            <a:picLocks noChangeAspect="1"/>
          </p:cNvPicPr>
          <p:nvPr/>
        </p:nvPicPr>
        <p:blipFill>
          <a:blip r:embed="rId2"/>
          <a:stretch>
            <a:fillRect/>
          </a:stretch>
        </p:blipFill>
        <p:spPr>
          <a:xfrm>
            <a:off x="2803856" y="0"/>
            <a:ext cx="6584288" cy="6858000"/>
          </a:xfrm>
          <a:prstGeom prst="rect">
            <a:avLst/>
          </a:prstGeom>
        </p:spPr>
      </p:pic>
    </p:spTree>
    <p:extLst>
      <p:ext uri="{BB962C8B-B14F-4D97-AF65-F5344CB8AC3E}">
        <p14:creationId xmlns:p14="http://schemas.microsoft.com/office/powerpoint/2010/main" val="3299896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BBEC-2F14-4F45-B7D5-AC104B159833}"/>
              </a:ext>
            </a:extLst>
          </p:cNvPr>
          <p:cNvSpPr>
            <a:spLocks noGrp="1"/>
          </p:cNvSpPr>
          <p:nvPr>
            <p:ph type="title"/>
          </p:nvPr>
        </p:nvSpPr>
        <p:spPr>
          <a:xfrm>
            <a:off x="1371600" y="685800"/>
            <a:ext cx="9601200" cy="524164"/>
          </a:xfrm>
        </p:spPr>
        <p:txBody>
          <a:bodyPr>
            <a:normAutofit fontScale="90000"/>
          </a:bodyPr>
          <a:lstStyle/>
          <a:p>
            <a:r>
              <a:rPr lang="en-GB" dirty="0"/>
              <a:t>Loss function </a:t>
            </a:r>
          </a:p>
        </p:txBody>
      </p:sp>
      <p:pic>
        <p:nvPicPr>
          <p:cNvPr id="4" name="Content Placeholder 3">
            <a:extLst>
              <a:ext uri="{FF2B5EF4-FFF2-40B4-BE49-F238E27FC236}">
                <a16:creationId xmlns:a16="http://schemas.microsoft.com/office/drawing/2014/main" id="{1174DE91-F9A3-45F1-A64B-9092D56C46D6}"/>
              </a:ext>
            </a:extLst>
          </p:cNvPr>
          <p:cNvPicPr>
            <a:picLocks noGrp="1" noChangeAspect="1"/>
          </p:cNvPicPr>
          <p:nvPr>
            <p:ph idx="1"/>
          </p:nvPr>
        </p:nvPicPr>
        <p:blipFill>
          <a:blip r:embed="rId2"/>
          <a:stretch>
            <a:fillRect/>
          </a:stretch>
        </p:blipFill>
        <p:spPr>
          <a:xfrm>
            <a:off x="2490787" y="2347336"/>
            <a:ext cx="7210425" cy="1057275"/>
          </a:xfrm>
          <a:prstGeom prst="rect">
            <a:avLst/>
          </a:prstGeom>
        </p:spPr>
      </p:pic>
      <p:sp>
        <p:nvSpPr>
          <p:cNvPr id="5" name="Rectangle 4">
            <a:extLst>
              <a:ext uri="{FF2B5EF4-FFF2-40B4-BE49-F238E27FC236}">
                <a16:creationId xmlns:a16="http://schemas.microsoft.com/office/drawing/2014/main" id="{8EED9ED0-11C8-4E57-8342-85F0446F5FE9}"/>
              </a:ext>
            </a:extLst>
          </p:cNvPr>
          <p:cNvSpPr/>
          <p:nvPr/>
        </p:nvSpPr>
        <p:spPr>
          <a:xfrm>
            <a:off x="2290619" y="1609546"/>
            <a:ext cx="8035636" cy="646331"/>
          </a:xfrm>
          <a:prstGeom prst="rect">
            <a:avLst/>
          </a:prstGeom>
        </p:spPr>
        <p:txBody>
          <a:bodyPr wrap="square">
            <a:spAutoFit/>
          </a:bodyPr>
          <a:lstStyle/>
          <a:p>
            <a:r>
              <a:rPr lang="en-GB" dirty="0"/>
              <a:t>For the loss function of the base model uses a weighted sum of melody and harmony log loss ({0,1}). </a:t>
            </a:r>
          </a:p>
        </p:txBody>
      </p:sp>
      <p:sp>
        <p:nvSpPr>
          <p:cNvPr id="6" name="Rectangle 5">
            <a:extLst>
              <a:ext uri="{FF2B5EF4-FFF2-40B4-BE49-F238E27FC236}">
                <a16:creationId xmlns:a16="http://schemas.microsoft.com/office/drawing/2014/main" id="{40AE0364-EAC9-4AEC-BD83-ABB403A03F7E}"/>
              </a:ext>
            </a:extLst>
          </p:cNvPr>
          <p:cNvSpPr/>
          <p:nvPr/>
        </p:nvSpPr>
        <p:spPr>
          <a:xfrm>
            <a:off x="3124200" y="3609322"/>
            <a:ext cx="6096000" cy="2308324"/>
          </a:xfrm>
          <a:prstGeom prst="rect">
            <a:avLst/>
          </a:prstGeom>
        </p:spPr>
        <p:txBody>
          <a:bodyPr>
            <a:spAutoFit/>
          </a:bodyPr>
          <a:lstStyle/>
          <a:p>
            <a:r>
              <a:rPr lang="en-GB" dirty="0"/>
              <a:t>Here M and H are melody and harmony class. The function calculates the log loss at a time step for the output layer z ∈ R</a:t>
            </a:r>
            <a:r>
              <a:rPr lang="en-GB" baseline="30000" dirty="0"/>
              <a:t> M+H</a:t>
            </a:r>
            <a:r>
              <a:rPr lang="en-GB" dirty="0"/>
              <a:t>, a melody label class m, and target harmony label class h. α, termed as melody coefficient, can be altered to shift the focus of loss function between memory and harmony. For the experimentation, α was set to 0.5, giving equal importance to individual melody and harmony losses.  </a:t>
            </a:r>
          </a:p>
          <a:p>
            <a:r>
              <a:rPr lang="en-GB" dirty="0"/>
              <a:t> </a:t>
            </a:r>
          </a:p>
        </p:txBody>
      </p:sp>
    </p:spTree>
    <p:extLst>
      <p:ext uri="{BB962C8B-B14F-4D97-AF65-F5344CB8AC3E}">
        <p14:creationId xmlns:p14="http://schemas.microsoft.com/office/powerpoint/2010/main" val="1362649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077DA8-86D2-4337-9B7F-85841A7A4166}"/>
              </a:ext>
            </a:extLst>
          </p:cNvPr>
          <p:cNvPicPr>
            <a:picLocks noChangeAspect="1"/>
          </p:cNvPicPr>
          <p:nvPr/>
        </p:nvPicPr>
        <p:blipFill>
          <a:blip r:embed="rId2"/>
          <a:stretch>
            <a:fillRect/>
          </a:stretch>
        </p:blipFill>
        <p:spPr>
          <a:xfrm>
            <a:off x="3648351" y="0"/>
            <a:ext cx="4895298" cy="6858000"/>
          </a:xfrm>
          <a:prstGeom prst="rect">
            <a:avLst/>
          </a:prstGeom>
        </p:spPr>
      </p:pic>
    </p:spTree>
    <p:extLst>
      <p:ext uri="{BB962C8B-B14F-4D97-AF65-F5344CB8AC3E}">
        <p14:creationId xmlns:p14="http://schemas.microsoft.com/office/powerpoint/2010/main" val="3665573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676B-4930-4C4E-824D-0FF86EC89A1E}"/>
              </a:ext>
            </a:extLst>
          </p:cNvPr>
          <p:cNvSpPr>
            <a:spLocks noGrp="1"/>
          </p:cNvSpPr>
          <p:nvPr>
            <p:ph type="title"/>
          </p:nvPr>
        </p:nvSpPr>
        <p:spPr>
          <a:xfrm>
            <a:off x="1371600" y="685800"/>
            <a:ext cx="9601200" cy="524164"/>
          </a:xfrm>
        </p:spPr>
        <p:txBody>
          <a:bodyPr>
            <a:normAutofit fontScale="90000"/>
          </a:bodyPr>
          <a:lstStyle/>
          <a:p>
            <a:r>
              <a:rPr lang="en-GB" b="1" dirty="0"/>
              <a:t>Generation Strategy </a:t>
            </a:r>
          </a:p>
        </p:txBody>
      </p:sp>
      <p:sp>
        <p:nvSpPr>
          <p:cNvPr id="3" name="Content Placeholder 2">
            <a:extLst>
              <a:ext uri="{FF2B5EF4-FFF2-40B4-BE49-F238E27FC236}">
                <a16:creationId xmlns:a16="http://schemas.microsoft.com/office/drawing/2014/main" id="{19FB1F11-6D72-41C9-A07E-224196C02693}"/>
              </a:ext>
            </a:extLst>
          </p:cNvPr>
          <p:cNvSpPr>
            <a:spLocks noGrp="1"/>
          </p:cNvSpPr>
          <p:nvPr>
            <p:ph idx="1"/>
          </p:nvPr>
        </p:nvSpPr>
        <p:spPr>
          <a:xfrm>
            <a:off x="1427018" y="1293091"/>
            <a:ext cx="3911600" cy="4574309"/>
          </a:xfrm>
        </p:spPr>
        <p:txBody>
          <a:bodyPr/>
          <a:lstStyle/>
          <a:p>
            <a:r>
              <a:rPr lang="en-GB" dirty="0"/>
              <a:t>Generation approach uses “conditioning” and “sampling” techniques to generate new sequences </a:t>
            </a:r>
          </a:p>
        </p:txBody>
      </p:sp>
      <p:pic>
        <p:nvPicPr>
          <p:cNvPr id="4" name="Picture 3">
            <a:extLst>
              <a:ext uri="{FF2B5EF4-FFF2-40B4-BE49-F238E27FC236}">
                <a16:creationId xmlns:a16="http://schemas.microsoft.com/office/drawing/2014/main" id="{8AC241A9-0CEF-4979-85AA-20DF02E71F10}"/>
              </a:ext>
            </a:extLst>
          </p:cNvPr>
          <p:cNvPicPr>
            <a:picLocks noChangeAspect="1"/>
          </p:cNvPicPr>
          <p:nvPr/>
        </p:nvPicPr>
        <p:blipFill>
          <a:blip r:embed="rId2"/>
          <a:stretch>
            <a:fillRect/>
          </a:stretch>
        </p:blipFill>
        <p:spPr>
          <a:xfrm>
            <a:off x="6172200" y="0"/>
            <a:ext cx="5773766" cy="6858000"/>
          </a:xfrm>
          <a:prstGeom prst="rect">
            <a:avLst/>
          </a:prstGeom>
        </p:spPr>
      </p:pic>
    </p:spTree>
    <p:extLst>
      <p:ext uri="{BB962C8B-B14F-4D97-AF65-F5344CB8AC3E}">
        <p14:creationId xmlns:p14="http://schemas.microsoft.com/office/powerpoint/2010/main" val="3893469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25BDC-0330-42AC-986D-3278507C07BB}"/>
              </a:ext>
            </a:extLst>
          </p:cNvPr>
          <p:cNvSpPr>
            <a:spLocks noGrp="1"/>
          </p:cNvSpPr>
          <p:nvPr>
            <p:ph type="title"/>
          </p:nvPr>
        </p:nvSpPr>
        <p:spPr/>
        <p:txBody>
          <a:bodyPr>
            <a:normAutofit fontScale="90000"/>
          </a:bodyPr>
          <a:lstStyle/>
          <a:p>
            <a:r>
              <a:rPr lang="en-GB" dirty="0"/>
              <a:t>Baseline model </a:t>
            </a:r>
            <a:br>
              <a:rPr lang="en-GB" dirty="0"/>
            </a:br>
            <a:br>
              <a:rPr lang="en-GB" dirty="0"/>
            </a:br>
            <a:endParaRPr lang="en-GB" dirty="0"/>
          </a:p>
        </p:txBody>
      </p:sp>
      <p:pic>
        <p:nvPicPr>
          <p:cNvPr id="4" name="Content Placeholder 3">
            <a:extLst>
              <a:ext uri="{FF2B5EF4-FFF2-40B4-BE49-F238E27FC236}">
                <a16:creationId xmlns:a16="http://schemas.microsoft.com/office/drawing/2014/main" id="{6916CD60-FB42-450B-BED4-07B7A01A3EEB}"/>
              </a:ext>
            </a:extLst>
          </p:cNvPr>
          <p:cNvPicPr>
            <a:picLocks noGrp="1" noChangeAspect="1"/>
          </p:cNvPicPr>
          <p:nvPr>
            <p:ph idx="1"/>
          </p:nvPr>
        </p:nvPicPr>
        <p:blipFill>
          <a:blip r:embed="rId2"/>
          <a:stretch>
            <a:fillRect/>
          </a:stretch>
        </p:blipFill>
        <p:spPr>
          <a:xfrm>
            <a:off x="2165099" y="1547091"/>
            <a:ext cx="7861801" cy="3581400"/>
          </a:xfrm>
          <a:prstGeom prst="rect">
            <a:avLst/>
          </a:prstGeom>
        </p:spPr>
      </p:pic>
      <p:sp>
        <p:nvSpPr>
          <p:cNvPr id="5" name="Rectangle 4">
            <a:extLst>
              <a:ext uri="{FF2B5EF4-FFF2-40B4-BE49-F238E27FC236}">
                <a16:creationId xmlns:a16="http://schemas.microsoft.com/office/drawing/2014/main" id="{F19CCBF9-578A-4186-A54A-8C08775638B3}"/>
              </a:ext>
            </a:extLst>
          </p:cNvPr>
          <p:cNvSpPr/>
          <p:nvPr/>
        </p:nvSpPr>
        <p:spPr>
          <a:xfrm>
            <a:off x="4304197" y="5470298"/>
            <a:ext cx="3398879" cy="369332"/>
          </a:xfrm>
          <a:prstGeom prst="rect">
            <a:avLst/>
          </a:prstGeom>
        </p:spPr>
        <p:txBody>
          <a:bodyPr wrap="none">
            <a:spAutoFit/>
          </a:bodyPr>
          <a:lstStyle/>
          <a:p>
            <a:r>
              <a:rPr lang="en-GB" dirty="0"/>
              <a:t>https://youtu.be/wbS6HRJ5EHA </a:t>
            </a:r>
          </a:p>
        </p:txBody>
      </p:sp>
    </p:spTree>
    <p:extLst>
      <p:ext uri="{BB962C8B-B14F-4D97-AF65-F5344CB8AC3E}">
        <p14:creationId xmlns:p14="http://schemas.microsoft.com/office/powerpoint/2010/main" val="119857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04FE-D71F-43F1-8838-FAC8EF05FBB7}"/>
              </a:ext>
            </a:extLst>
          </p:cNvPr>
          <p:cNvSpPr>
            <a:spLocks noGrp="1"/>
          </p:cNvSpPr>
          <p:nvPr>
            <p:ph type="title"/>
          </p:nvPr>
        </p:nvSpPr>
        <p:spPr/>
        <p:txBody>
          <a:bodyPr/>
          <a:lstStyle/>
          <a:p>
            <a:r>
              <a:rPr lang="en-GB" dirty="0"/>
              <a:t>Impact of song duration counter </a:t>
            </a:r>
          </a:p>
        </p:txBody>
      </p:sp>
      <p:pic>
        <p:nvPicPr>
          <p:cNvPr id="4" name="Picture 3">
            <a:extLst>
              <a:ext uri="{FF2B5EF4-FFF2-40B4-BE49-F238E27FC236}">
                <a16:creationId xmlns:a16="http://schemas.microsoft.com/office/drawing/2014/main" id="{BD394652-EF66-475E-ADE1-98AB4C9ED19C}"/>
              </a:ext>
            </a:extLst>
          </p:cNvPr>
          <p:cNvPicPr>
            <a:picLocks noChangeAspect="1"/>
          </p:cNvPicPr>
          <p:nvPr/>
        </p:nvPicPr>
        <p:blipFill>
          <a:blip r:embed="rId2"/>
          <a:stretch>
            <a:fillRect/>
          </a:stretch>
        </p:blipFill>
        <p:spPr>
          <a:xfrm>
            <a:off x="1371600" y="1548390"/>
            <a:ext cx="9782175" cy="4410075"/>
          </a:xfrm>
          <a:prstGeom prst="rect">
            <a:avLst/>
          </a:prstGeom>
        </p:spPr>
      </p:pic>
      <p:sp>
        <p:nvSpPr>
          <p:cNvPr id="5" name="Rectangle 4">
            <a:extLst>
              <a:ext uri="{FF2B5EF4-FFF2-40B4-BE49-F238E27FC236}">
                <a16:creationId xmlns:a16="http://schemas.microsoft.com/office/drawing/2014/main" id="{3855B180-0DEF-4173-AC1F-1576F57DFA57}"/>
              </a:ext>
            </a:extLst>
          </p:cNvPr>
          <p:cNvSpPr/>
          <p:nvPr/>
        </p:nvSpPr>
        <p:spPr>
          <a:xfrm>
            <a:off x="2737222" y="6246091"/>
            <a:ext cx="3192092" cy="369332"/>
          </a:xfrm>
          <a:prstGeom prst="rect">
            <a:avLst/>
          </a:prstGeom>
        </p:spPr>
        <p:txBody>
          <a:bodyPr wrap="none">
            <a:spAutoFit/>
          </a:bodyPr>
          <a:lstStyle/>
          <a:p>
            <a:r>
              <a:rPr lang="en-GB" dirty="0"/>
              <a:t>https://youtu.be/-eFNzjpNpEA </a:t>
            </a:r>
          </a:p>
        </p:txBody>
      </p:sp>
      <p:sp>
        <p:nvSpPr>
          <p:cNvPr id="7" name="Rectangle 6">
            <a:extLst>
              <a:ext uri="{FF2B5EF4-FFF2-40B4-BE49-F238E27FC236}">
                <a16:creationId xmlns:a16="http://schemas.microsoft.com/office/drawing/2014/main" id="{ACC13890-DD53-49A3-8BC9-CEFA355FD807}"/>
              </a:ext>
            </a:extLst>
          </p:cNvPr>
          <p:cNvSpPr/>
          <p:nvPr/>
        </p:nvSpPr>
        <p:spPr>
          <a:xfrm>
            <a:off x="6556406" y="6246091"/>
            <a:ext cx="3475823" cy="369332"/>
          </a:xfrm>
          <a:prstGeom prst="rect">
            <a:avLst/>
          </a:prstGeom>
        </p:spPr>
        <p:txBody>
          <a:bodyPr wrap="none">
            <a:spAutoFit/>
          </a:bodyPr>
          <a:lstStyle/>
          <a:p>
            <a:r>
              <a:rPr lang="en-GB" dirty="0"/>
              <a:t>https://youtu.be/CQOCM-SgzNs </a:t>
            </a:r>
          </a:p>
        </p:txBody>
      </p:sp>
    </p:spTree>
    <p:extLst>
      <p:ext uri="{BB962C8B-B14F-4D97-AF65-F5344CB8AC3E}">
        <p14:creationId xmlns:p14="http://schemas.microsoft.com/office/powerpoint/2010/main" val="1264662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0B6B-5881-460A-A93E-5994D945271B}"/>
              </a:ext>
            </a:extLst>
          </p:cNvPr>
          <p:cNvSpPr>
            <a:spLocks noGrp="1"/>
          </p:cNvSpPr>
          <p:nvPr>
            <p:ph type="title"/>
          </p:nvPr>
        </p:nvSpPr>
        <p:spPr>
          <a:xfrm>
            <a:off x="1371600" y="685800"/>
            <a:ext cx="9601200" cy="856673"/>
          </a:xfrm>
        </p:spPr>
        <p:txBody>
          <a:bodyPr/>
          <a:lstStyle/>
          <a:p>
            <a:r>
              <a:rPr lang="en-GB" dirty="0"/>
              <a:t>Impact of Metrical Counter </a:t>
            </a:r>
          </a:p>
        </p:txBody>
      </p:sp>
      <p:sp>
        <p:nvSpPr>
          <p:cNvPr id="3" name="Content Placeholder 2">
            <a:extLst>
              <a:ext uri="{FF2B5EF4-FFF2-40B4-BE49-F238E27FC236}">
                <a16:creationId xmlns:a16="http://schemas.microsoft.com/office/drawing/2014/main" id="{C87318AE-E630-43EF-BBE4-E36FD8AF7A7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FA8E172F-FCC2-42F8-A94A-2C453382E782}"/>
              </a:ext>
            </a:extLst>
          </p:cNvPr>
          <p:cNvPicPr>
            <a:picLocks noChangeAspect="1"/>
          </p:cNvPicPr>
          <p:nvPr/>
        </p:nvPicPr>
        <p:blipFill>
          <a:blip r:embed="rId2"/>
          <a:stretch>
            <a:fillRect/>
          </a:stretch>
        </p:blipFill>
        <p:spPr>
          <a:xfrm>
            <a:off x="1544782" y="1778000"/>
            <a:ext cx="9601200" cy="3743325"/>
          </a:xfrm>
          <a:prstGeom prst="rect">
            <a:avLst/>
          </a:prstGeom>
        </p:spPr>
      </p:pic>
      <p:sp>
        <p:nvSpPr>
          <p:cNvPr id="5" name="Rectangle 4">
            <a:extLst>
              <a:ext uri="{FF2B5EF4-FFF2-40B4-BE49-F238E27FC236}">
                <a16:creationId xmlns:a16="http://schemas.microsoft.com/office/drawing/2014/main" id="{489D0827-F02F-4BE4-BCD6-D8F0F6EF9D22}"/>
              </a:ext>
            </a:extLst>
          </p:cNvPr>
          <p:cNvSpPr/>
          <p:nvPr/>
        </p:nvSpPr>
        <p:spPr>
          <a:xfrm>
            <a:off x="2282922" y="6172200"/>
            <a:ext cx="3285066" cy="369332"/>
          </a:xfrm>
          <a:prstGeom prst="rect">
            <a:avLst/>
          </a:prstGeom>
        </p:spPr>
        <p:txBody>
          <a:bodyPr wrap="none">
            <a:spAutoFit/>
          </a:bodyPr>
          <a:lstStyle/>
          <a:p>
            <a:r>
              <a:rPr lang="en-GB" dirty="0"/>
              <a:t>https://youtu.be/JQtG72ymfS8 </a:t>
            </a:r>
          </a:p>
        </p:txBody>
      </p:sp>
    </p:spTree>
    <p:extLst>
      <p:ext uri="{BB962C8B-B14F-4D97-AF65-F5344CB8AC3E}">
        <p14:creationId xmlns:p14="http://schemas.microsoft.com/office/powerpoint/2010/main" val="3952466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A80F-43B9-48B9-9BFB-2CF4919186E4}"/>
              </a:ext>
            </a:extLst>
          </p:cNvPr>
          <p:cNvSpPr>
            <a:spLocks noGrp="1"/>
          </p:cNvSpPr>
          <p:nvPr>
            <p:ph type="title"/>
          </p:nvPr>
        </p:nvSpPr>
        <p:spPr>
          <a:xfrm>
            <a:off x="1371600" y="685800"/>
            <a:ext cx="9601200" cy="755073"/>
          </a:xfrm>
        </p:spPr>
        <p:txBody>
          <a:bodyPr/>
          <a:lstStyle/>
          <a:p>
            <a:r>
              <a:rPr lang="en-GB" dirty="0"/>
              <a:t>Final Results </a:t>
            </a:r>
          </a:p>
        </p:txBody>
      </p:sp>
      <p:pic>
        <p:nvPicPr>
          <p:cNvPr id="4" name="Picture 3">
            <a:extLst>
              <a:ext uri="{FF2B5EF4-FFF2-40B4-BE49-F238E27FC236}">
                <a16:creationId xmlns:a16="http://schemas.microsoft.com/office/drawing/2014/main" id="{3F40ABBF-7237-4A53-B566-0D25E38A18EA}"/>
              </a:ext>
            </a:extLst>
          </p:cNvPr>
          <p:cNvPicPr>
            <a:picLocks noChangeAspect="1"/>
          </p:cNvPicPr>
          <p:nvPr/>
        </p:nvPicPr>
        <p:blipFill>
          <a:blip r:embed="rId2"/>
          <a:stretch>
            <a:fillRect/>
          </a:stretch>
        </p:blipFill>
        <p:spPr>
          <a:xfrm>
            <a:off x="1371600" y="1561234"/>
            <a:ext cx="9467850" cy="5010150"/>
          </a:xfrm>
          <a:prstGeom prst="rect">
            <a:avLst/>
          </a:prstGeom>
        </p:spPr>
      </p:pic>
    </p:spTree>
    <p:extLst>
      <p:ext uri="{BB962C8B-B14F-4D97-AF65-F5344CB8AC3E}">
        <p14:creationId xmlns:p14="http://schemas.microsoft.com/office/powerpoint/2010/main" val="401437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DC54-2AF8-45C7-86FB-ECEFE8DCBEDD}"/>
              </a:ext>
            </a:extLst>
          </p:cNvPr>
          <p:cNvSpPr>
            <a:spLocks noGrp="1"/>
          </p:cNvSpPr>
          <p:nvPr>
            <p:ph type="title"/>
          </p:nvPr>
        </p:nvSpPr>
        <p:spPr>
          <a:xfrm>
            <a:off x="1371600" y="628073"/>
            <a:ext cx="8612909" cy="5754253"/>
          </a:xfrm>
        </p:spPr>
        <p:txBody>
          <a:bodyPr>
            <a:normAutofit/>
          </a:bodyPr>
          <a:lstStyle/>
          <a:p>
            <a:r>
              <a:rPr lang="en-GB" sz="3600" b="1" dirty="0"/>
              <a:t>Nvidia’s AI Face Generator</a:t>
            </a:r>
            <a:br>
              <a:rPr lang="en-GB" sz="2400" dirty="0"/>
            </a:br>
            <a:r>
              <a:rPr lang="en-GB" sz="2400" dirty="0">
                <a:hlinkClick r:id="rId2"/>
              </a:rPr>
              <a:t>https://www.thispersondoesnotexist.com/</a:t>
            </a:r>
            <a:endParaRPr lang="en-GB" sz="2400" dirty="0"/>
          </a:p>
        </p:txBody>
      </p:sp>
      <p:pic>
        <p:nvPicPr>
          <p:cNvPr id="1026" name="Picture 2" descr="Image result for deep generative arts">
            <a:extLst>
              <a:ext uri="{FF2B5EF4-FFF2-40B4-BE49-F238E27FC236}">
                <a16:creationId xmlns:a16="http://schemas.microsoft.com/office/drawing/2014/main" id="{18FECA93-A0C9-4FF8-A166-5CB7B9E082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6618" y="1531583"/>
            <a:ext cx="7596909" cy="42785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B4B33F-9B94-4C69-9BF0-4EDE6540B2B0}"/>
              </a:ext>
            </a:extLst>
          </p:cNvPr>
          <p:cNvSpPr txBox="1"/>
          <p:nvPr/>
        </p:nvSpPr>
        <p:spPr>
          <a:xfrm>
            <a:off x="7195127" y="628073"/>
            <a:ext cx="4294909" cy="4008582"/>
          </a:xfrm>
          <a:prstGeom prst="rect">
            <a:avLst/>
          </a:prstGeom>
          <a:noFill/>
        </p:spPr>
        <p:txBody>
          <a:bodyPr wrap="square" rtlCol="0">
            <a:spAutoFit/>
          </a:bodyPr>
          <a:lstStyle/>
          <a:p>
            <a:endParaRPr lang="en-GB" dirty="0"/>
          </a:p>
        </p:txBody>
      </p:sp>
      <p:sp>
        <p:nvSpPr>
          <p:cNvPr id="5" name="Rectangle 4">
            <a:extLst>
              <a:ext uri="{FF2B5EF4-FFF2-40B4-BE49-F238E27FC236}">
                <a16:creationId xmlns:a16="http://schemas.microsoft.com/office/drawing/2014/main" id="{55F7043D-BFDF-4B7D-B44E-E802307ACB47}"/>
              </a:ext>
            </a:extLst>
          </p:cNvPr>
          <p:cNvSpPr/>
          <p:nvPr/>
        </p:nvSpPr>
        <p:spPr>
          <a:xfrm>
            <a:off x="3246581" y="5906761"/>
            <a:ext cx="6096000" cy="646331"/>
          </a:xfrm>
          <a:prstGeom prst="rect">
            <a:avLst/>
          </a:prstGeom>
        </p:spPr>
        <p:txBody>
          <a:bodyPr>
            <a:spAutoFit/>
          </a:bodyPr>
          <a:lstStyle/>
          <a:p>
            <a:r>
              <a:rPr lang="en-GB" dirty="0">
                <a:hlinkClick r:id="rId4"/>
              </a:rPr>
              <a:t>https://syncedreview.com/2019/02/09/nvidia-open-sources-hyper-realistic-face-generator-stylegan/</a:t>
            </a:r>
            <a:endParaRPr lang="en-GB" dirty="0"/>
          </a:p>
        </p:txBody>
      </p:sp>
    </p:spTree>
    <p:extLst>
      <p:ext uri="{BB962C8B-B14F-4D97-AF65-F5344CB8AC3E}">
        <p14:creationId xmlns:p14="http://schemas.microsoft.com/office/powerpoint/2010/main" val="2810654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B34B-2A2C-4708-B9EA-A0198E20CB1B}"/>
              </a:ext>
            </a:extLst>
          </p:cNvPr>
          <p:cNvSpPr>
            <a:spLocks noGrp="1"/>
          </p:cNvSpPr>
          <p:nvPr>
            <p:ph type="title"/>
          </p:nvPr>
        </p:nvSpPr>
        <p:spPr>
          <a:xfrm>
            <a:off x="1371600" y="685800"/>
            <a:ext cx="9601200" cy="1327727"/>
          </a:xfrm>
        </p:spPr>
        <p:txBody>
          <a:bodyPr/>
          <a:lstStyle/>
          <a:p>
            <a:r>
              <a:rPr lang="en-GB" b="1" dirty="0"/>
              <a:t>Face2Face: Real-time Face Capture and Re-enactment of RGB Videos</a:t>
            </a:r>
            <a:endParaRPr lang="en-GB" dirty="0"/>
          </a:p>
        </p:txBody>
      </p:sp>
      <p:sp>
        <p:nvSpPr>
          <p:cNvPr id="5" name="Rectangle 4">
            <a:extLst>
              <a:ext uri="{FF2B5EF4-FFF2-40B4-BE49-F238E27FC236}">
                <a16:creationId xmlns:a16="http://schemas.microsoft.com/office/drawing/2014/main" id="{52D68613-06BA-4BA0-9D31-EC1E985ED441}"/>
              </a:ext>
            </a:extLst>
          </p:cNvPr>
          <p:cNvSpPr/>
          <p:nvPr/>
        </p:nvSpPr>
        <p:spPr>
          <a:xfrm>
            <a:off x="3048000" y="6139873"/>
            <a:ext cx="6096000" cy="646331"/>
          </a:xfrm>
          <a:prstGeom prst="rect">
            <a:avLst/>
          </a:prstGeom>
        </p:spPr>
        <p:txBody>
          <a:bodyPr>
            <a:spAutoFit/>
          </a:bodyPr>
          <a:lstStyle/>
          <a:p>
            <a:r>
              <a:rPr lang="en-GB" dirty="0">
                <a:hlinkClick r:id="rId2"/>
              </a:rPr>
              <a:t>https://web.stanford.edu/~zollhoef/papers/CVPR2016_Face2Face/paper.pdf</a:t>
            </a:r>
            <a:endParaRPr lang="en-GB" dirty="0"/>
          </a:p>
        </p:txBody>
      </p:sp>
      <p:pic>
        <p:nvPicPr>
          <p:cNvPr id="3074" name="Picture 2" descr="Related image">
            <a:extLst>
              <a:ext uri="{FF2B5EF4-FFF2-40B4-BE49-F238E27FC236}">
                <a16:creationId xmlns:a16="http://schemas.microsoft.com/office/drawing/2014/main" id="{DDDC7A87-2573-4168-BECB-543084F1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467" y="2013527"/>
            <a:ext cx="9753600" cy="400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514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53D7-1C7D-4F5F-8C33-4FBAE0D06D80}"/>
              </a:ext>
            </a:extLst>
          </p:cNvPr>
          <p:cNvSpPr>
            <a:spLocks noGrp="1"/>
          </p:cNvSpPr>
          <p:nvPr>
            <p:ph type="title"/>
          </p:nvPr>
        </p:nvSpPr>
        <p:spPr>
          <a:xfrm>
            <a:off x="1371600" y="685800"/>
            <a:ext cx="9601200" cy="708891"/>
          </a:xfrm>
        </p:spPr>
        <p:txBody>
          <a:bodyPr>
            <a:normAutofit fontScale="90000"/>
          </a:bodyPr>
          <a:lstStyle/>
          <a:p>
            <a:r>
              <a:rPr lang="en-GB" b="1" dirty="0" err="1"/>
              <a:t>OpenAI's</a:t>
            </a:r>
            <a:r>
              <a:rPr lang="en-GB" b="1" dirty="0"/>
              <a:t> ‘</a:t>
            </a:r>
            <a:r>
              <a:rPr lang="en-GB" b="1" dirty="0" err="1"/>
              <a:t>Deepfakes</a:t>
            </a:r>
            <a:r>
              <a:rPr lang="en-GB" b="1" dirty="0"/>
              <a:t> for text'</a:t>
            </a:r>
            <a:br>
              <a:rPr lang="en-GB" b="1" dirty="0"/>
            </a:br>
            <a:endParaRPr lang="en-GB" dirty="0"/>
          </a:p>
        </p:txBody>
      </p:sp>
      <p:sp>
        <p:nvSpPr>
          <p:cNvPr id="3" name="Content Placeholder 2">
            <a:extLst>
              <a:ext uri="{FF2B5EF4-FFF2-40B4-BE49-F238E27FC236}">
                <a16:creationId xmlns:a16="http://schemas.microsoft.com/office/drawing/2014/main" id="{91A0D7DD-6BDD-4B73-BF74-B3260C9EE9E3}"/>
              </a:ext>
            </a:extLst>
          </p:cNvPr>
          <p:cNvSpPr>
            <a:spLocks noGrp="1"/>
          </p:cNvSpPr>
          <p:nvPr>
            <p:ph idx="1"/>
          </p:nvPr>
        </p:nvSpPr>
        <p:spPr>
          <a:xfrm>
            <a:off x="1371599" y="1505527"/>
            <a:ext cx="10143067" cy="4361873"/>
          </a:xfrm>
        </p:spPr>
        <p:txBody>
          <a:bodyPr>
            <a:normAutofit/>
          </a:bodyPr>
          <a:lstStyle/>
          <a:p>
            <a:r>
              <a:rPr lang="en-GB" sz="2800" dirty="0"/>
              <a:t>Input for conditioning:</a:t>
            </a:r>
            <a:br>
              <a:rPr lang="en-GB" sz="2800" dirty="0"/>
            </a:br>
            <a:r>
              <a:rPr lang="en-GB" sz="2800" i="1" dirty="0"/>
              <a:t>Hillary Clinton and George Soros ...</a:t>
            </a:r>
          </a:p>
          <a:p>
            <a:r>
              <a:rPr lang="en-GB" sz="2800" dirty="0"/>
              <a:t>Model output: </a:t>
            </a:r>
            <a:br>
              <a:rPr lang="en-GB" sz="2800" dirty="0"/>
            </a:br>
            <a:r>
              <a:rPr lang="en-GB" sz="2800" i="1" dirty="0"/>
              <a:t>... are a perfect match, and their agenda appears to be to create a political movement where Soros and his political machine and Clinton are two of the only major players. This is the first time Soros and Clinton have been caught on tape directly colluding in promoting the same false narrative. ...</a:t>
            </a:r>
          </a:p>
        </p:txBody>
      </p:sp>
      <p:sp>
        <p:nvSpPr>
          <p:cNvPr id="4" name="Rectangle 3">
            <a:extLst>
              <a:ext uri="{FF2B5EF4-FFF2-40B4-BE49-F238E27FC236}">
                <a16:creationId xmlns:a16="http://schemas.microsoft.com/office/drawing/2014/main" id="{99C8BFDA-00E9-417E-9053-1059C60AC5AD}"/>
              </a:ext>
            </a:extLst>
          </p:cNvPr>
          <p:cNvSpPr/>
          <p:nvPr/>
        </p:nvSpPr>
        <p:spPr>
          <a:xfrm>
            <a:off x="3454509" y="5167807"/>
            <a:ext cx="5099794" cy="369332"/>
          </a:xfrm>
          <a:prstGeom prst="rect">
            <a:avLst/>
          </a:prstGeom>
        </p:spPr>
        <p:txBody>
          <a:bodyPr wrap="none">
            <a:spAutoFit/>
          </a:bodyPr>
          <a:lstStyle/>
          <a:p>
            <a:r>
              <a:rPr lang="en-GB" dirty="0">
                <a:hlinkClick r:id="rId2"/>
              </a:rPr>
              <a:t>https://openai.com/blog/better-language-models/</a:t>
            </a:r>
            <a:endParaRPr lang="en-GB" dirty="0"/>
          </a:p>
        </p:txBody>
      </p:sp>
    </p:spTree>
    <p:extLst>
      <p:ext uri="{BB962C8B-B14F-4D97-AF65-F5344CB8AC3E}">
        <p14:creationId xmlns:p14="http://schemas.microsoft.com/office/powerpoint/2010/main" val="63092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95B6-0548-49BA-9757-C164FC95F3EF}"/>
              </a:ext>
            </a:extLst>
          </p:cNvPr>
          <p:cNvSpPr>
            <a:spLocks noGrp="1"/>
          </p:cNvSpPr>
          <p:nvPr>
            <p:ph type="title"/>
          </p:nvPr>
        </p:nvSpPr>
        <p:spPr>
          <a:xfrm>
            <a:off x="1371600" y="685800"/>
            <a:ext cx="9601200" cy="727364"/>
          </a:xfrm>
        </p:spPr>
        <p:txBody>
          <a:bodyPr/>
          <a:lstStyle/>
          <a:p>
            <a:r>
              <a:rPr lang="en-GB" b="1" dirty="0"/>
              <a:t>Music Generation </a:t>
            </a:r>
          </a:p>
        </p:txBody>
      </p:sp>
      <p:sp>
        <p:nvSpPr>
          <p:cNvPr id="3" name="Content Placeholder 2">
            <a:extLst>
              <a:ext uri="{FF2B5EF4-FFF2-40B4-BE49-F238E27FC236}">
                <a16:creationId xmlns:a16="http://schemas.microsoft.com/office/drawing/2014/main" id="{60CF5B47-7E73-4FB5-8078-31ACBA4FD880}"/>
              </a:ext>
            </a:extLst>
          </p:cNvPr>
          <p:cNvSpPr>
            <a:spLocks noGrp="1"/>
          </p:cNvSpPr>
          <p:nvPr>
            <p:ph idx="1"/>
          </p:nvPr>
        </p:nvSpPr>
        <p:spPr>
          <a:xfrm>
            <a:off x="1371600" y="1413164"/>
            <a:ext cx="9601200" cy="4454236"/>
          </a:xfrm>
        </p:spPr>
        <p:txBody>
          <a:bodyPr/>
          <a:lstStyle/>
          <a:p>
            <a:r>
              <a:rPr lang="en-GB" dirty="0"/>
              <a:t>Considered to be the most challenging AI task as it involves complex cognitive processes towards:</a:t>
            </a:r>
          </a:p>
          <a:p>
            <a:pPr lvl="1"/>
            <a:r>
              <a:rPr lang="en-GB" dirty="0"/>
              <a:t>Pitch detection </a:t>
            </a:r>
          </a:p>
          <a:p>
            <a:pPr lvl="1"/>
            <a:r>
              <a:rPr lang="en-GB" dirty="0"/>
              <a:t>Rhythm detection </a:t>
            </a:r>
          </a:p>
          <a:p>
            <a:pPr lvl="1"/>
            <a:r>
              <a:rPr lang="en-GB" dirty="0"/>
              <a:t>Structural inference</a:t>
            </a:r>
          </a:p>
          <a:p>
            <a:pPr lvl="1"/>
            <a:r>
              <a:rPr lang="en-GB" dirty="0"/>
              <a:t>Resulting subjective interpretation</a:t>
            </a:r>
          </a:p>
          <a:p>
            <a:r>
              <a:rPr lang="en-GB" dirty="0"/>
              <a:t>As these processes are not fully understood, they are extremely hard to model in a computational framework</a:t>
            </a:r>
          </a:p>
          <a:p>
            <a:pPr marL="0" indent="0">
              <a:buNone/>
            </a:pPr>
            <a:r>
              <a:rPr lang="en-GB" dirty="0"/>
              <a:t>Learning music rhythm and structure during training and demonstrating human-like understanding of musical structure towards composition is a highly challenging task and a rich area of research in music informatics. </a:t>
            </a:r>
          </a:p>
          <a:p>
            <a:pPr lvl="1"/>
            <a:endParaRPr lang="en-GB" dirty="0"/>
          </a:p>
        </p:txBody>
      </p:sp>
    </p:spTree>
    <p:extLst>
      <p:ext uri="{BB962C8B-B14F-4D97-AF65-F5344CB8AC3E}">
        <p14:creationId xmlns:p14="http://schemas.microsoft.com/office/powerpoint/2010/main" val="3753424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C57B-0ED5-4AA7-8E58-E39B243A1E77}"/>
              </a:ext>
            </a:extLst>
          </p:cNvPr>
          <p:cNvSpPr>
            <a:spLocks noGrp="1"/>
          </p:cNvSpPr>
          <p:nvPr>
            <p:ph type="title"/>
          </p:nvPr>
        </p:nvSpPr>
        <p:spPr>
          <a:xfrm>
            <a:off x="1371600" y="685801"/>
            <a:ext cx="9601200" cy="681182"/>
          </a:xfrm>
        </p:spPr>
        <p:txBody>
          <a:bodyPr>
            <a:normAutofit fontScale="90000"/>
          </a:bodyPr>
          <a:lstStyle/>
          <a:p>
            <a:r>
              <a:rPr lang="en-GB" sz="4000" b="1" dirty="0"/>
              <a:t>OVERVIEW OF MUSIC GENERATION TECHNIQUES </a:t>
            </a:r>
          </a:p>
        </p:txBody>
      </p:sp>
      <p:sp>
        <p:nvSpPr>
          <p:cNvPr id="3" name="Content Placeholder 2">
            <a:extLst>
              <a:ext uri="{FF2B5EF4-FFF2-40B4-BE49-F238E27FC236}">
                <a16:creationId xmlns:a16="http://schemas.microsoft.com/office/drawing/2014/main" id="{AF7F2691-8045-4A30-A982-6D210A432F31}"/>
              </a:ext>
            </a:extLst>
          </p:cNvPr>
          <p:cNvSpPr>
            <a:spLocks noGrp="1"/>
          </p:cNvSpPr>
          <p:nvPr>
            <p:ph idx="1"/>
          </p:nvPr>
        </p:nvSpPr>
        <p:spPr>
          <a:xfrm>
            <a:off x="1371600" y="1299250"/>
            <a:ext cx="9601200" cy="5283199"/>
          </a:xfrm>
        </p:spPr>
        <p:txBody>
          <a:bodyPr>
            <a:normAutofit lnSpcReduction="10000"/>
          </a:bodyPr>
          <a:lstStyle/>
          <a:p>
            <a:r>
              <a:rPr lang="en-GB" b="1" dirty="0"/>
              <a:t>Rule Based Systems </a:t>
            </a:r>
          </a:p>
          <a:p>
            <a:pPr lvl="1"/>
            <a:r>
              <a:rPr lang="en-GB" dirty="0"/>
              <a:t>Symbolic in nature (human readable), having explicit rules and well defined structural constraints to control the output of the model in the form of a knowledge base.</a:t>
            </a:r>
          </a:p>
          <a:p>
            <a:pPr lvl="1"/>
            <a:r>
              <a:rPr lang="en-GB" dirty="0"/>
              <a:t> Increased level of complication towards knowledge elicitation, a high dependency on the skills of experts for encoding rules into models. </a:t>
            </a:r>
            <a:endParaRPr lang="en-GB" b="1" dirty="0"/>
          </a:p>
          <a:p>
            <a:r>
              <a:rPr lang="en-GB" b="1" dirty="0"/>
              <a:t>Markov Models</a:t>
            </a:r>
          </a:p>
          <a:p>
            <a:pPr lvl="1"/>
            <a:r>
              <a:rPr lang="en-GB" dirty="0"/>
              <a:t>Perform transitions in discrete time steps with a lower level of complexity. Can be effectively utilized within real time music generation applications. </a:t>
            </a:r>
          </a:p>
          <a:p>
            <a:pPr lvl="1"/>
            <a:r>
              <a:rPr lang="en-GB" dirty="0"/>
              <a:t>Output highly similar to training data.</a:t>
            </a:r>
          </a:p>
          <a:p>
            <a:pPr lvl="1"/>
            <a:r>
              <a:rPr lang="en-GB" dirty="0"/>
              <a:t>Can grow computationally expensive with large amounts of data.</a:t>
            </a:r>
          </a:p>
          <a:p>
            <a:r>
              <a:rPr lang="en-GB" b="1" dirty="0"/>
              <a:t>Evolutionary Algorithms</a:t>
            </a:r>
          </a:p>
          <a:p>
            <a:pPr lvl="1"/>
            <a:r>
              <a:rPr lang="en-GB" dirty="0"/>
              <a:t>Inspired by evolutionary biological principles, work with large search spaces and provide multiple unique solutions</a:t>
            </a:r>
          </a:p>
          <a:p>
            <a:pPr lvl="1"/>
            <a:r>
              <a:rPr lang="en-GB" dirty="0"/>
              <a:t>Output lacks any subjective elements </a:t>
            </a:r>
          </a:p>
        </p:txBody>
      </p:sp>
    </p:spTree>
    <p:extLst>
      <p:ext uri="{BB962C8B-B14F-4D97-AF65-F5344CB8AC3E}">
        <p14:creationId xmlns:p14="http://schemas.microsoft.com/office/powerpoint/2010/main" val="141051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1B16-4509-4822-9A5F-69569B600211}"/>
              </a:ext>
            </a:extLst>
          </p:cNvPr>
          <p:cNvSpPr>
            <a:spLocks noGrp="1"/>
          </p:cNvSpPr>
          <p:nvPr>
            <p:ph type="title"/>
          </p:nvPr>
        </p:nvSpPr>
        <p:spPr>
          <a:xfrm>
            <a:off x="1371600" y="685800"/>
            <a:ext cx="9601200" cy="792018"/>
          </a:xfrm>
        </p:spPr>
        <p:txBody>
          <a:bodyPr>
            <a:noAutofit/>
          </a:bodyPr>
          <a:lstStyle/>
          <a:p>
            <a:r>
              <a:rPr lang="en-GB" sz="3600" b="1" dirty="0"/>
              <a:t>OVERVIEW OF MUSIC GENERATION TECHNIQUES </a:t>
            </a:r>
            <a:endParaRPr lang="en-GB" sz="3600" dirty="0"/>
          </a:p>
        </p:txBody>
      </p:sp>
      <p:sp>
        <p:nvSpPr>
          <p:cNvPr id="3" name="Content Placeholder 2">
            <a:extLst>
              <a:ext uri="{FF2B5EF4-FFF2-40B4-BE49-F238E27FC236}">
                <a16:creationId xmlns:a16="http://schemas.microsoft.com/office/drawing/2014/main" id="{67C5B501-0DCE-48B4-B1FE-5822B8807F10}"/>
              </a:ext>
            </a:extLst>
          </p:cNvPr>
          <p:cNvSpPr>
            <a:spLocks noGrp="1"/>
          </p:cNvSpPr>
          <p:nvPr>
            <p:ph idx="1"/>
          </p:nvPr>
        </p:nvSpPr>
        <p:spPr>
          <a:xfrm>
            <a:off x="1371600" y="1311563"/>
            <a:ext cx="9601200" cy="4953769"/>
          </a:xfrm>
        </p:spPr>
        <p:txBody>
          <a:bodyPr>
            <a:normAutofit/>
          </a:bodyPr>
          <a:lstStyle/>
          <a:p>
            <a:r>
              <a:rPr lang="en-GB" b="1" dirty="0"/>
              <a:t>Musical Grammars </a:t>
            </a:r>
          </a:p>
          <a:p>
            <a:pPr lvl="1"/>
            <a:r>
              <a:rPr lang="en-GB" dirty="0"/>
              <a:t>A Musical Grammar is a set of rules that governs musical structure by expanding high level symbols into detailed sequence of melodies following GTTM (Generative Theory of Tonal Music) by Fred </a:t>
            </a:r>
            <a:r>
              <a:rPr lang="en-GB" dirty="0" err="1"/>
              <a:t>Lehrdal</a:t>
            </a:r>
            <a:r>
              <a:rPr lang="en-GB" dirty="0"/>
              <a:t> and Generative grammars by Noam Chomsky. </a:t>
            </a:r>
          </a:p>
          <a:p>
            <a:pPr lvl="1"/>
            <a:r>
              <a:rPr lang="en-GB" dirty="0"/>
              <a:t>Computationally expensive, encoding music theoretic concepts. </a:t>
            </a:r>
          </a:p>
          <a:p>
            <a:r>
              <a:rPr lang="en-GB" b="1" dirty="0"/>
              <a:t>Neural Networks </a:t>
            </a:r>
          </a:p>
          <a:p>
            <a:pPr lvl="1"/>
            <a:r>
              <a:rPr lang="en-GB" dirty="0"/>
              <a:t>Following motivation from biological brain, NNs are massively parallel distributed processor made up of simple processing units, which has a natural propensity for storing knowledge and making it available for use.</a:t>
            </a:r>
          </a:p>
          <a:p>
            <a:pPr lvl="1"/>
            <a:r>
              <a:rPr lang="en-GB" dirty="0"/>
              <a:t>NNs can be trained on complex structured musical patterns and generate melodic content with improved structure, better control over model definition and generation processes, realistic improvisation and higher flexibility. </a:t>
            </a:r>
          </a:p>
        </p:txBody>
      </p:sp>
    </p:spTree>
    <p:extLst>
      <p:ext uri="{BB962C8B-B14F-4D97-AF65-F5344CB8AC3E}">
        <p14:creationId xmlns:p14="http://schemas.microsoft.com/office/powerpoint/2010/main" val="1546572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1027-6A95-40D4-9D2D-C4F064E5CCB4}"/>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30D76A12-4FDE-4451-850C-B77182966AAA}"/>
              </a:ext>
            </a:extLst>
          </p:cNvPr>
          <p:cNvSpPr>
            <a:spLocks noGrp="1"/>
          </p:cNvSpPr>
          <p:nvPr>
            <p:ph idx="1"/>
          </p:nvPr>
        </p:nvSpPr>
        <p:spPr/>
        <p:txBody>
          <a:bodyPr/>
          <a:lstStyle/>
          <a:p>
            <a:endParaRPr lang="en-GB" dirty="0"/>
          </a:p>
        </p:txBody>
      </p:sp>
      <p:pic>
        <p:nvPicPr>
          <p:cNvPr id="4098" name="Picture 2" descr="Image result for neuron neural network">
            <a:extLst>
              <a:ext uri="{FF2B5EF4-FFF2-40B4-BE49-F238E27FC236}">
                <a16:creationId xmlns:a16="http://schemas.microsoft.com/office/drawing/2014/main" id="{114572B4-C543-416F-A3F7-E8F945619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4952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835</TotalTime>
  <Words>1212</Words>
  <Application>Microsoft Office PowerPoint</Application>
  <PresentationFormat>Widescreen</PresentationFormat>
  <Paragraphs>99</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Franklin Gothic Book</vt:lpstr>
      <vt:lpstr>Crop</vt:lpstr>
      <vt:lpstr>Struct-LSTM  Structure Augmented Long Short-Term Memory Networks   For Music Generation </vt:lpstr>
      <vt:lpstr>Deep Learning and Generative Arts</vt:lpstr>
      <vt:lpstr>Nvidia’s AI Face Generator https://www.thispersondoesnotexist.com/</vt:lpstr>
      <vt:lpstr>Face2Face: Real-time Face Capture and Re-enactment of RGB Videos</vt:lpstr>
      <vt:lpstr>OpenAI's ‘Deepfakes for text' </vt:lpstr>
      <vt:lpstr>Music Generation </vt:lpstr>
      <vt:lpstr>OVERVIEW OF MUSIC GENERATION TECHNIQUES </vt:lpstr>
      <vt:lpstr>OVERVIEW OF MUSIC GENERATION TECHNIQUES </vt:lpstr>
      <vt:lpstr>PowerPoint Presentation</vt:lpstr>
      <vt:lpstr>FFNNs vs RNNs vs LSTMs</vt:lpstr>
      <vt:lpstr>Examples: Deep networks for music generation</vt:lpstr>
      <vt:lpstr>Music Language Modelling </vt:lpstr>
      <vt:lpstr>Nottingham Folk Music Dataset</vt:lpstr>
      <vt:lpstr>Data Parsing </vt:lpstr>
      <vt:lpstr>PowerPoint Presentation</vt:lpstr>
      <vt:lpstr>Representation Input Sequences</vt:lpstr>
      <vt:lpstr>Melody Encoding </vt:lpstr>
      <vt:lpstr>Harmony Encoding </vt:lpstr>
      <vt:lpstr>Input Encoding (Base Model)</vt:lpstr>
      <vt:lpstr>Augmenting Engineered Features</vt:lpstr>
      <vt:lpstr>PowerPoint Presentation</vt:lpstr>
      <vt:lpstr>Loss function </vt:lpstr>
      <vt:lpstr>PowerPoint Presentation</vt:lpstr>
      <vt:lpstr>Generation Strategy </vt:lpstr>
      <vt:lpstr>Baseline model   </vt:lpstr>
      <vt:lpstr>Impact of song duration counter </vt:lpstr>
      <vt:lpstr>Impact of Metrical Counter </vt:lpstr>
      <vt:lpstr>Final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Struct-LSTM  Structure Augmented Long Short-Term Memory Networks   For Music Generation </dc:title>
  <dc:creator>PG-Rehman, Alia</dc:creator>
  <cp:lastModifiedBy>PG-Rehman, Alia</cp:lastModifiedBy>
  <cp:revision>39</cp:revision>
  <dcterms:created xsi:type="dcterms:W3CDTF">2019-04-22T10:01:57Z</dcterms:created>
  <dcterms:modified xsi:type="dcterms:W3CDTF">2019-04-22T23:57:31Z</dcterms:modified>
</cp:coreProperties>
</file>